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0" r:id="rId1"/>
  </p:sldMasterIdLst>
  <p:notesMasterIdLst>
    <p:notesMasterId r:id="rId69"/>
  </p:notesMasterIdLst>
  <p:handoutMasterIdLst>
    <p:handoutMasterId r:id="rId70"/>
  </p:handoutMasterIdLst>
  <p:sldIdLst>
    <p:sldId id="256" r:id="rId2"/>
    <p:sldId id="257" r:id="rId3"/>
    <p:sldId id="273" r:id="rId4"/>
    <p:sldId id="275" r:id="rId5"/>
    <p:sldId id="278" r:id="rId6"/>
    <p:sldId id="279" r:id="rId7"/>
    <p:sldId id="281" r:id="rId8"/>
    <p:sldId id="282" r:id="rId9"/>
    <p:sldId id="283" r:id="rId10"/>
    <p:sldId id="284" r:id="rId11"/>
    <p:sldId id="285" r:id="rId12"/>
    <p:sldId id="286" r:id="rId13"/>
    <p:sldId id="287" r:id="rId14"/>
    <p:sldId id="288" r:id="rId15"/>
    <p:sldId id="289" r:id="rId16"/>
    <p:sldId id="290" r:id="rId17"/>
    <p:sldId id="291" r:id="rId18"/>
    <p:sldId id="293" r:id="rId19"/>
    <p:sldId id="294" r:id="rId20"/>
    <p:sldId id="295" r:id="rId21"/>
    <p:sldId id="297" r:id="rId22"/>
    <p:sldId id="299" r:id="rId23"/>
    <p:sldId id="303" r:id="rId24"/>
    <p:sldId id="307" r:id="rId25"/>
    <p:sldId id="386" r:id="rId26"/>
    <p:sldId id="387" r:id="rId27"/>
    <p:sldId id="304" r:id="rId28"/>
    <p:sldId id="385" r:id="rId29"/>
    <p:sldId id="305" r:id="rId30"/>
    <p:sldId id="310" r:id="rId31"/>
    <p:sldId id="312" r:id="rId32"/>
    <p:sldId id="313" r:id="rId33"/>
    <p:sldId id="315" r:id="rId34"/>
    <p:sldId id="317" r:id="rId35"/>
    <p:sldId id="318" r:id="rId36"/>
    <p:sldId id="319" r:id="rId37"/>
    <p:sldId id="320" r:id="rId38"/>
    <p:sldId id="321" r:id="rId39"/>
    <p:sldId id="325" r:id="rId40"/>
    <p:sldId id="326" r:id="rId41"/>
    <p:sldId id="378" r:id="rId42"/>
    <p:sldId id="329" r:id="rId43"/>
    <p:sldId id="330" r:id="rId44"/>
    <p:sldId id="331" r:id="rId45"/>
    <p:sldId id="332" r:id="rId46"/>
    <p:sldId id="333" r:id="rId47"/>
    <p:sldId id="334" r:id="rId48"/>
    <p:sldId id="379" r:id="rId49"/>
    <p:sldId id="388" r:id="rId50"/>
    <p:sldId id="339" r:id="rId51"/>
    <p:sldId id="381" r:id="rId52"/>
    <p:sldId id="342" r:id="rId53"/>
    <p:sldId id="343" r:id="rId54"/>
    <p:sldId id="344" r:id="rId55"/>
    <p:sldId id="346" r:id="rId56"/>
    <p:sldId id="347" r:id="rId57"/>
    <p:sldId id="382" r:id="rId58"/>
    <p:sldId id="350" r:id="rId59"/>
    <p:sldId id="353" r:id="rId60"/>
    <p:sldId id="354" r:id="rId61"/>
    <p:sldId id="356" r:id="rId62"/>
    <p:sldId id="358" r:id="rId63"/>
    <p:sldId id="359" r:id="rId64"/>
    <p:sldId id="360" r:id="rId65"/>
    <p:sldId id="361" r:id="rId66"/>
    <p:sldId id="384" r:id="rId67"/>
    <p:sldId id="38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90"/>
    <p:restoredTop sz="75201" autoAdjust="0"/>
  </p:normalViewPr>
  <p:slideViewPr>
    <p:cSldViewPr snapToGrid="0" snapToObjects="1">
      <p:cViewPr varScale="1">
        <p:scale>
          <a:sx n="152" d="100"/>
          <a:sy n="152" d="100"/>
        </p:scale>
        <p:origin x="167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12AD6C-7A06-D24A-9252-266BFAAF5A4C}" type="datetimeFigureOut">
              <a:rPr lang="en-US" smtClean="0"/>
              <a:t>1/24/2018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3EC2C2-13E4-D145-93F7-657BA93D9E07}" type="slidenum">
              <a:rPr lang="en-US" smtClean="0"/>
              <a:t>‹#›</a:t>
            </a:fld>
            <a:endParaRPr lang="en-US"/>
          </a:p>
        </p:txBody>
      </p:sp>
    </p:spTree>
    <p:extLst>
      <p:ext uri="{BB962C8B-B14F-4D97-AF65-F5344CB8AC3E}">
        <p14:creationId xmlns:p14="http://schemas.microsoft.com/office/powerpoint/2010/main" val="47608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6792E-A8FD-7D4E-9644-C23BF868847D}"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C813D-FA52-0040-ADE9-06C0A453096E}" type="slidenum">
              <a:rPr lang="en-US" smtClean="0"/>
              <a:t>‹#›</a:t>
            </a:fld>
            <a:endParaRPr lang="en-US"/>
          </a:p>
        </p:txBody>
      </p:sp>
    </p:spTree>
    <p:extLst>
      <p:ext uri="{BB962C8B-B14F-4D97-AF65-F5344CB8AC3E}">
        <p14:creationId xmlns:p14="http://schemas.microsoft.com/office/powerpoint/2010/main" val="147791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a:t>
            </a:fld>
            <a:endParaRPr lang="en-US"/>
          </a:p>
        </p:txBody>
      </p:sp>
    </p:spTree>
    <p:extLst>
      <p:ext uri="{BB962C8B-B14F-4D97-AF65-F5344CB8AC3E}">
        <p14:creationId xmlns:p14="http://schemas.microsoft.com/office/powerpoint/2010/main" val="4661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Often there are different people participating in </a:t>
            </a:r>
            <a:r>
              <a:rPr lang="en-US" altLang="en-US"/>
              <a:t>the phases</a:t>
            </a:r>
            <a:endParaRPr lang="en-US" altLang="en-US" dirty="0"/>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0CCFDA-66F4-244F-9B5C-195666031063}" type="slidenum">
              <a:rPr lang="en-US" altLang="en-US" sz="1200"/>
              <a:pPr eaLnBrk="1" hangingPunct="1"/>
              <a:t>10</a:t>
            </a:fld>
            <a:endParaRPr lang="en-US" altLang="en-US" sz="1200"/>
          </a:p>
        </p:txBody>
      </p:sp>
    </p:spTree>
    <p:extLst>
      <p:ext uri="{BB962C8B-B14F-4D97-AF65-F5344CB8AC3E}">
        <p14:creationId xmlns:p14="http://schemas.microsoft.com/office/powerpoint/2010/main" val="58412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Flaws:</a:t>
            </a:r>
          </a:p>
          <a:p>
            <a:pPr marL="228600" indent="-228600">
              <a:buFont typeface="+mj-lt"/>
              <a:buAutoNum type="arabicPeriod"/>
            </a:pPr>
            <a:r>
              <a:rPr lang="en-US" altLang="en-US" dirty="0"/>
              <a:t>The assumption that it is nearly impossible redesign or change and application is flawed (or at least it does not have to be true)… “It’s like building a house.”</a:t>
            </a:r>
          </a:p>
          <a:p>
            <a:pPr marL="228600" indent="-228600">
              <a:buFont typeface="+mj-lt"/>
              <a:buAutoNum type="arabicPeriod"/>
            </a:pPr>
            <a:r>
              <a:rPr lang="en-US" altLang="en-US" dirty="0"/>
              <a:t>The cost of flawed assumptions early in the project are immense because the can’t be proven to be flawed until much </a:t>
            </a:r>
            <a:r>
              <a:rPr lang="en-US" altLang="en-US" dirty="0" err="1"/>
              <a:t>much</a:t>
            </a:r>
            <a:r>
              <a:rPr lang="en-US" altLang="en-US" dirty="0"/>
              <a:t> later… how do you demonstrate that a “design” is complete or accurate</a:t>
            </a:r>
          </a:p>
          <a:p>
            <a:pPr marL="228600" indent="-228600">
              <a:buFont typeface="+mj-lt"/>
              <a:buAutoNum type="arabicPeriod"/>
            </a:pPr>
            <a:r>
              <a:rPr lang="en-US" altLang="en-US" dirty="0"/>
              <a:t>Individuals can claim success even if the project fails</a:t>
            </a:r>
          </a:p>
          <a:p>
            <a:pPr marL="228600" indent="-228600">
              <a:buFont typeface="+mj-lt"/>
              <a:buAutoNum type="arabicPeriod"/>
            </a:pPr>
            <a:r>
              <a:rPr lang="en-US" altLang="en-US" dirty="0"/>
              <a:t>Be the time it’s delivered, it is no longer what the business or customer wants</a:t>
            </a:r>
          </a:p>
          <a:p>
            <a:endParaRPr lang="en-US" altLang="en-US" dirty="0"/>
          </a:p>
        </p:txBody>
      </p:sp>
      <p:sp>
        <p:nvSpPr>
          <p:cNvPr id="57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693113-5309-E54B-B198-F0953A100A6F}" type="slidenum">
              <a:rPr lang="en-US" altLang="en-US" sz="1200"/>
              <a:pPr eaLnBrk="1" hangingPunct="1"/>
              <a:t>11</a:t>
            </a:fld>
            <a:endParaRPr lang="en-US" altLang="en-US" sz="1200"/>
          </a:p>
        </p:txBody>
      </p:sp>
    </p:spTree>
    <p:extLst>
      <p:ext uri="{BB962C8B-B14F-4D97-AF65-F5344CB8AC3E}">
        <p14:creationId xmlns:p14="http://schemas.microsoft.com/office/powerpoint/2010/main" val="80134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May apply to your project</a:t>
            </a:r>
          </a:p>
          <a:p>
            <a:r>
              <a:rPr lang="en-US" altLang="en-US" dirty="0"/>
              <a:t>Downside to waterfall?</a:t>
            </a: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4BFA9D-0443-254F-9371-C59B94F7BC3F}" type="slidenum">
              <a:rPr lang="en-US" altLang="en-US" sz="1200"/>
              <a:pPr eaLnBrk="1" hangingPunct="1"/>
              <a:t>12</a:t>
            </a:fld>
            <a:endParaRPr lang="en-US" altLang="en-US" sz="1200"/>
          </a:p>
        </p:txBody>
      </p:sp>
    </p:spTree>
    <p:extLst>
      <p:ext uri="{BB962C8B-B14F-4D97-AF65-F5344CB8AC3E}">
        <p14:creationId xmlns:p14="http://schemas.microsoft.com/office/powerpoint/2010/main" val="686868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Prototypes to Waterfall</a:t>
            </a:r>
          </a:p>
          <a:p>
            <a:r>
              <a:rPr lang="en-US" dirty="0"/>
              <a:t>Good stepping stone to RUP</a:t>
            </a:r>
          </a:p>
        </p:txBody>
      </p:sp>
      <p:sp>
        <p:nvSpPr>
          <p:cNvPr id="4" name="Slide Number Placeholder 3"/>
          <p:cNvSpPr>
            <a:spLocks noGrp="1"/>
          </p:cNvSpPr>
          <p:nvPr>
            <p:ph type="sldNum" sz="quarter" idx="10"/>
          </p:nvPr>
        </p:nvSpPr>
        <p:spPr/>
        <p:txBody>
          <a:bodyPr/>
          <a:lstStyle/>
          <a:p>
            <a:fld id="{22FC813D-FA52-0040-ADE9-06C0A453096E}" type="slidenum">
              <a:rPr lang="en-US" smtClean="0"/>
              <a:t>13</a:t>
            </a:fld>
            <a:endParaRPr lang="en-US"/>
          </a:p>
        </p:txBody>
      </p:sp>
    </p:spTree>
    <p:extLst>
      <p:ext uri="{BB962C8B-B14F-4D97-AF65-F5344CB8AC3E}">
        <p14:creationId xmlns:p14="http://schemas.microsoft.com/office/powerpoint/2010/main" val="51842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14</a:t>
            </a:fld>
            <a:endParaRPr lang="en-US"/>
          </a:p>
        </p:txBody>
      </p:sp>
    </p:spTree>
    <p:extLst>
      <p:ext uri="{BB962C8B-B14F-4D97-AF65-F5344CB8AC3E}">
        <p14:creationId xmlns:p14="http://schemas.microsoft.com/office/powerpoint/2010/main" val="77368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Prototypes… prototypes are a good addition to Waterfall</a:t>
            </a:r>
          </a:p>
        </p:txBody>
      </p:sp>
      <p:sp>
        <p:nvSpPr>
          <p:cNvPr id="4" name="Slide Number Placeholder 3"/>
          <p:cNvSpPr>
            <a:spLocks noGrp="1"/>
          </p:cNvSpPr>
          <p:nvPr>
            <p:ph type="sldNum" sz="quarter" idx="10"/>
          </p:nvPr>
        </p:nvSpPr>
        <p:spPr/>
        <p:txBody>
          <a:bodyPr/>
          <a:lstStyle/>
          <a:p>
            <a:fld id="{22FC813D-FA52-0040-ADE9-06C0A453096E}" type="slidenum">
              <a:rPr lang="en-US" smtClean="0"/>
              <a:t>15</a:t>
            </a:fld>
            <a:endParaRPr lang="en-US"/>
          </a:p>
        </p:txBody>
      </p:sp>
    </p:spTree>
    <p:extLst>
      <p:ext uri="{BB962C8B-B14F-4D97-AF65-F5344CB8AC3E}">
        <p14:creationId xmlns:p14="http://schemas.microsoft.com/office/powerpoint/2010/main" val="28970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a:t>
            </a:r>
          </a:p>
        </p:txBody>
      </p:sp>
      <p:sp>
        <p:nvSpPr>
          <p:cNvPr id="4" name="Slide Number Placeholder 3"/>
          <p:cNvSpPr>
            <a:spLocks noGrp="1"/>
          </p:cNvSpPr>
          <p:nvPr>
            <p:ph type="sldNum" sz="quarter" idx="10"/>
          </p:nvPr>
        </p:nvSpPr>
        <p:spPr/>
        <p:txBody>
          <a:bodyPr/>
          <a:lstStyle/>
          <a:p>
            <a:fld id="{22FC813D-FA52-0040-ADE9-06C0A453096E}" type="slidenum">
              <a:rPr lang="en-US" smtClean="0"/>
              <a:t>16</a:t>
            </a:fld>
            <a:endParaRPr lang="en-US"/>
          </a:p>
        </p:txBody>
      </p:sp>
    </p:spTree>
    <p:extLst>
      <p:ext uri="{BB962C8B-B14F-4D97-AF65-F5344CB8AC3E}">
        <p14:creationId xmlns:p14="http://schemas.microsoft.com/office/powerpoint/2010/main" val="76067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17</a:t>
            </a:fld>
            <a:endParaRPr lang="en-US"/>
          </a:p>
        </p:txBody>
      </p:sp>
    </p:spTree>
    <p:extLst>
      <p:ext uri="{BB962C8B-B14F-4D97-AF65-F5344CB8AC3E}">
        <p14:creationId xmlns:p14="http://schemas.microsoft.com/office/powerpoint/2010/main" val="709398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beneficial or maybe necessary in:</a:t>
            </a:r>
          </a:p>
          <a:p>
            <a:r>
              <a:rPr lang="en-US" dirty="0"/>
              <a:t>Fixed-bid outsource type project</a:t>
            </a:r>
          </a:p>
          <a:p>
            <a:r>
              <a:rPr lang="en-US" dirty="0"/>
              <a:t>Multi-sponsored projects</a:t>
            </a:r>
          </a:p>
          <a:p>
            <a:r>
              <a:rPr lang="en-US" dirty="0"/>
              <a:t>Large projects can be very difficult with Scrum</a:t>
            </a:r>
          </a:p>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18</a:t>
            </a:fld>
            <a:endParaRPr lang="en-US"/>
          </a:p>
        </p:txBody>
      </p:sp>
    </p:spTree>
    <p:extLst>
      <p:ext uri="{BB962C8B-B14F-4D97-AF65-F5344CB8AC3E}">
        <p14:creationId xmlns:p14="http://schemas.microsoft.com/office/powerpoint/2010/main" val="194261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Waterfall “can’t” work</a:t>
            </a:r>
          </a:p>
          <a:p>
            <a:r>
              <a:rPr lang="en-US" dirty="0"/>
              <a:t>Iterative/RUP/</a:t>
            </a:r>
            <a:r>
              <a:rPr lang="en-US" dirty="0" err="1"/>
              <a:t>OpenUP</a:t>
            </a:r>
            <a:r>
              <a:rPr lang="en-US" dirty="0"/>
              <a:t> can work</a:t>
            </a:r>
          </a:p>
        </p:txBody>
      </p:sp>
      <p:sp>
        <p:nvSpPr>
          <p:cNvPr id="4" name="Slide Number Placeholder 3"/>
          <p:cNvSpPr>
            <a:spLocks noGrp="1"/>
          </p:cNvSpPr>
          <p:nvPr>
            <p:ph type="sldNum" sz="quarter" idx="10"/>
          </p:nvPr>
        </p:nvSpPr>
        <p:spPr/>
        <p:txBody>
          <a:bodyPr/>
          <a:lstStyle/>
          <a:p>
            <a:fld id="{22FC813D-FA52-0040-ADE9-06C0A453096E}" type="slidenum">
              <a:rPr lang="en-US" smtClean="0"/>
              <a:t>19</a:t>
            </a:fld>
            <a:endParaRPr lang="en-US"/>
          </a:p>
        </p:txBody>
      </p:sp>
    </p:spTree>
    <p:extLst>
      <p:ext uri="{BB962C8B-B14F-4D97-AF65-F5344CB8AC3E}">
        <p14:creationId xmlns:p14="http://schemas.microsoft.com/office/powerpoint/2010/main" val="135352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9E775B8-373F-0E46-BA25-E967076C11F5}" type="slidenum">
              <a:rPr lang="en-US" altLang="en-US" sz="1200"/>
              <a:pPr eaLnBrk="1" hangingPunct="1"/>
              <a:t>2</a:t>
            </a:fld>
            <a:endParaRPr lang="en-US" altLang="en-US" sz="1200"/>
          </a:p>
        </p:txBody>
      </p:sp>
    </p:spTree>
    <p:extLst>
      <p:ext uri="{BB962C8B-B14F-4D97-AF65-F5344CB8AC3E}">
        <p14:creationId xmlns:p14="http://schemas.microsoft.com/office/powerpoint/2010/main" val="154050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activities scale terribly… will take a small talented/dedicated team over a large average team every day!</a:t>
            </a:r>
          </a:p>
        </p:txBody>
      </p:sp>
      <p:sp>
        <p:nvSpPr>
          <p:cNvPr id="4" name="Slide Number Placeholder 3"/>
          <p:cNvSpPr>
            <a:spLocks noGrp="1"/>
          </p:cNvSpPr>
          <p:nvPr>
            <p:ph type="sldNum" sz="quarter" idx="10"/>
          </p:nvPr>
        </p:nvSpPr>
        <p:spPr/>
        <p:txBody>
          <a:bodyPr/>
          <a:lstStyle/>
          <a:p>
            <a:fld id="{22FC813D-FA52-0040-ADE9-06C0A453096E}" type="slidenum">
              <a:rPr lang="en-US" smtClean="0"/>
              <a:t>20</a:t>
            </a:fld>
            <a:endParaRPr lang="en-US"/>
          </a:p>
        </p:txBody>
      </p:sp>
    </p:spTree>
    <p:extLst>
      <p:ext uri="{BB962C8B-B14F-4D97-AF65-F5344CB8AC3E}">
        <p14:creationId xmlns:p14="http://schemas.microsoft.com/office/powerpoint/2010/main" val="470739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solidFill>
                  <a:srgbClr val="FF0000"/>
                </a:solidFill>
                <a:latin typeface="Symbol" charset="2"/>
              </a:rPr>
              <a:t>Adding iterations and prototypes to Waterfall (which it basically becomes Spiral) is the first thing to “cheat” on if you are on a Waterfall project/team.</a:t>
            </a:r>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23768AF-4CB4-084B-A6E6-FB39EB927955}" type="slidenum">
              <a:rPr lang="en-US" altLang="en-US" sz="1200">
                <a:solidFill>
                  <a:srgbClr val="000000"/>
                </a:solidFill>
              </a:rPr>
              <a:pPr eaLnBrk="1" hangingPunct="1"/>
              <a:t>21</a:t>
            </a:fld>
            <a:endParaRPr lang="en-US" altLang="en-US" sz="1200">
              <a:solidFill>
                <a:srgbClr val="000000"/>
              </a:solidFill>
            </a:endParaRPr>
          </a:p>
        </p:txBody>
      </p:sp>
    </p:spTree>
    <p:extLst>
      <p:ext uri="{BB962C8B-B14F-4D97-AF65-F5344CB8AC3E}">
        <p14:creationId xmlns:p14="http://schemas.microsoft.com/office/powerpoint/2010/main" val="1945895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44502F7-8FEA-5646-BFA0-AFB115CB5DC4}" type="slidenum">
              <a:rPr lang="en-US" altLang="en-US" sz="1200"/>
              <a:pPr eaLnBrk="1" hangingPunct="1"/>
              <a:t>22</a:t>
            </a:fld>
            <a:endParaRPr lang="en-US" altLang="en-US" sz="1200"/>
          </a:p>
        </p:txBody>
      </p:sp>
      <p:sp>
        <p:nvSpPr>
          <p:cNvPr id="74754" name="Rectangle 2"/>
          <p:cNvSpPr>
            <a:spLocks noGrp="1" noRot="1" noChangeAspect="1" noChangeArrowheads="1"/>
          </p:cNvSpPr>
          <p:nvPr>
            <p:ph type="sldImg"/>
          </p:nvPr>
        </p:nvSpPr>
        <p:spPr>
          <a:solidFill>
            <a:srgbClr val="FFFFFF"/>
          </a:solidFill>
          <a:ln/>
        </p:spPr>
      </p:sp>
      <p:sp>
        <p:nvSpPr>
          <p:cNvPr id="747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p>
        </p:txBody>
      </p:sp>
    </p:spTree>
    <p:extLst>
      <p:ext uri="{BB962C8B-B14F-4D97-AF65-F5344CB8AC3E}">
        <p14:creationId xmlns:p14="http://schemas.microsoft.com/office/powerpoint/2010/main" val="99655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14DCA0A-D587-A748-9C68-71968CA8040A}" type="slidenum">
              <a:rPr lang="en-US" altLang="en-US" sz="1200"/>
              <a:pPr eaLnBrk="1" hangingPunct="1"/>
              <a:t>23</a:t>
            </a:fld>
            <a:endParaRPr lang="en-US" altLang="en-US" sz="1200"/>
          </a:p>
        </p:txBody>
      </p:sp>
    </p:spTree>
    <p:extLst>
      <p:ext uri="{BB962C8B-B14F-4D97-AF65-F5344CB8AC3E}">
        <p14:creationId xmlns:p14="http://schemas.microsoft.com/office/powerpoint/2010/main" val="127167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Team are intended to be co-located… it is hard for team members to work remotely. Easier for full teams to be co-located and have teams separate geographically. </a:t>
            </a:r>
          </a:p>
        </p:txBody>
      </p:sp>
      <p:sp>
        <p:nvSpPr>
          <p:cNvPr id="4" name="Slide Number Placeholder 3"/>
          <p:cNvSpPr>
            <a:spLocks noGrp="1"/>
          </p:cNvSpPr>
          <p:nvPr>
            <p:ph type="sldNum" sz="quarter" idx="10"/>
          </p:nvPr>
        </p:nvSpPr>
        <p:spPr/>
        <p:txBody>
          <a:bodyPr/>
          <a:lstStyle/>
          <a:p>
            <a:fld id="{22FC813D-FA52-0040-ADE9-06C0A453096E}" type="slidenum">
              <a:rPr lang="en-US" smtClean="0"/>
              <a:t>24</a:t>
            </a:fld>
            <a:endParaRPr lang="en-US"/>
          </a:p>
        </p:txBody>
      </p:sp>
    </p:spTree>
    <p:extLst>
      <p:ext uri="{BB962C8B-B14F-4D97-AF65-F5344CB8AC3E}">
        <p14:creationId xmlns:p14="http://schemas.microsoft.com/office/powerpoint/2010/main" val="2002111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Team are intended to be co-located… it is hard for team members to work remotely. Easier for full teams to be co-located and have teams separate geographically. </a:t>
            </a:r>
          </a:p>
          <a:p>
            <a:endParaRPr lang="en-US" dirty="0"/>
          </a:p>
          <a:p>
            <a:r>
              <a:rPr lang="en-US" dirty="0"/>
              <a:t>https://realtimeboard.com/blog/choose-between-agile-lean-scrum-kanban/#.WmdEcainFZc</a:t>
            </a:r>
          </a:p>
          <a:p>
            <a:endParaRPr lang="en-US" dirty="0"/>
          </a:p>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25</a:t>
            </a:fld>
            <a:endParaRPr lang="en-US"/>
          </a:p>
        </p:txBody>
      </p:sp>
    </p:spTree>
    <p:extLst>
      <p:ext uri="{BB962C8B-B14F-4D97-AF65-F5344CB8AC3E}">
        <p14:creationId xmlns:p14="http://schemas.microsoft.com/office/powerpoint/2010/main" val="20227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Team are intended to be co-located… it is hard for team members to work remotely. Easier for full teams to be co-located and have teams separate geographically. </a:t>
            </a:r>
          </a:p>
          <a:p>
            <a:endParaRPr lang="en-US" dirty="0"/>
          </a:p>
          <a:p>
            <a:r>
              <a:rPr lang="en-US" dirty="0"/>
              <a:t>https://realtimeboard.com/blog/choose-between-agile-lean-scrum-kanban/#.WmdEcainFZc</a:t>
            </a:r>
          </a:p>
          <a:p>
            <a:endParaRPr lang="en-US" dirty="0"/>
          </a:p>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26</a:t>
            </a:fld>
            <a:endParaRPr lang="en-US"/>
          </a:p>
        </p:txBody>
      </p:sp>
    </p:spTree>
    <p:extLst>
      <p:ext uri="{BB962C8B-B14F-4D97-AF65-F5344CB8AC3E}">
        <p14:creationId xmlns:p14="http://schemas.microsoft.com/office/powerpoint/2010/main" val="587801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 is really the Engineering Practices of Agile</a:t>
            </a:r>
          </a:p>
          <a:p>
            <a:r>
              <a:rPr lang="en-US" dirty="0"/>
              <a:t>It would be entirely appropriate to be a Scrum team utilizing XP practices</a:t>
            </a:r>
          </a:p>
        </p:txBody>
      </p:sp>
      <p:sp>
        <p:nvSpPr>
          <p:cNvPr id="4" name="Slide Number Placeholder 3"/>
          <p:cNvSpPr>
            <a:spLocks noGrp="1"/>
          </p:cNvSpPr>
          <p:nvPr>
            <p:ph type="sldNum" sz="quarter" idx="10"/>
          </p:nvPr>
        </p:nvSpPr>
        <p:spPr/>
        <p:txBody>
          <a:bodyPr/>
          <a:lstStyle/>
          <a:p>
            <a:fld id="{22FC813D-FA52-0040-ADE9-06C0A453096E}" type="slidenum">
              <a:rPr lang="en-US" smtClean="0"/>
              <a:t>27</a:t>
            </a:fld>
            <a:endParaRPr lang="en-US"/>
          </a:p>
        </p:txBody>
      </p:sp>
    </p:spTree>
    <p:extLst>
      <p:ext uri="{BB962C8B-B14F-4D97-AF65-F5344CB8AC3E}">
        <p14:creationId xmlns:p14="http://schemas.microsoft.com/office/powerpoint/2010/main" val="39110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 is really the Engineering Practices of Agile</a:t>
            </a:r>
          </a:p>
          <a:p>
            <a:r>
              <a:rPr lang="en-US" dirty="0"/>
              <a:t>It would be entirely appropriate to be a Scrum team utilizing XP practices</a:t>
            </a:r>
          </a:p>
        </p:txBody>
      </p:sp>
      <p:sp>
        <p:nvSpPr>
          <p:cNvPr id="4" name="Slide Number Placeholder 3"/>
          <p:cNvSpPr>
            <a:spLocks noGrp="1"/>
          </p:cNvSpPr>
          <p:nvPr>
            <p:ph type="sldNum" sz="quarter" idx="10"/>
          </p:nvPr>
        </p:nvSpPr>
        <p:spPr/>
        <p:txBody>
          <a:bodyPr/>
          <a:lstStyle/>
          <a:p>
            <a:fld id="{22FC813D-FA52-0040-ADE9-06C0A453096E}" type="slidenum">
              <a:rPr lang="en-US" smtClean="0"/>
              <a:t>28</a:t>
            </a:fld>
            <a:endParaRPr lang="en-US"/>
          </a:p>
        </p:txBody>
      </p:sp>
    </p:spTree>
    <p:extLst>
      <p:ext uri="{BB962C8B-B14F-4D97-AF65-F5344CB8AC3E}">
        <p14:creationId xmlns:p14="http://schemas.microsoft.com/office/powerpoint/2010/main" val="17025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FEAF547-6C4B-2E4D-A706-C82E001DA972}" type="slidenum">
              <a:rPr lang="en-US" altLang="en-US" sz="1200"/>
              <a:pPr eaLnBrk="1" hangingPunct="1"/>
              <a:t>29</a:t>
            </a:fld>
            <a:endParaRPr lang="en-US" altLang="en-US" sz="1200"/>
          </a:p>
        </p:txBody>
      </p:sp>
    </p:spTree>
    <p:extLst>
      <p:ext uri="{BB962C8B-B14F-4D97-AF65-F5344CB8AC3E}">
        <p14:creationId xmlns:p14="http://schemas.microsoft.com/office/powerpoint/2010/main" val="119719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3</a:t>
            </a:fld>
            <a:endParaRPr lang="en-US"/>
          </a:p>
        </p:txBody>
      </p:sp>
    </p:spTree>
    <p:extLst>
      <p:ext uri="{BB962C8B-B14F-4D97-AF65-F5344CB8AC3E}">
        <p14:creationId xmlns:p14="http://schemas.microsoft.com/office/powerpoint/2010/main" val="1274539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VertLeftWhiteCheck1</a:t>
            </a:r>
          </a:p>
          <a:p>
            <a:endParaRPr lang="en-US" altLang="en-US"/>
          </a:p>
          <a:p>
            <a:r>
              <a:rPr lang="en-US" altLang="en-US"/>
              <a:t>While Agile does not develop extensive requirements documents as does Waterfall, the interactions with customers lead to the creation of requirements as user stories, as we shall see in Chapter 7</a:t>
            </a:r>
          </a:p>
          <a:p>
            <a:endParaRPr lang="en-US" altLang="en-US">
              <a:solidFill>
                <a:srgbClr val="FF0000"/>
              </a:solidFill>
              <a:latin typeface="Symbol" charset="2"/>
            </a:endParaRPr>
          </a:p>
          <a:p>
            <a:r>
              <a:rPr lang="en-US" altLang="en-US">
                <a:solidFill>
                  <a:srgbClr val="FF0000"/>
                </a:solidFill>
                <a:latin typeface="Symbol" charset="2"/>
              </a:rPr>
              <a:t>Beck: Part of coping with change is making change at architectural level –</a:t>
            </a:r>
          </a:p>
          <a:p>
            <a:endParaRPr lang="en-US" altLang="en-US">
              <a:solidFill>
                <a:srgbClr val="FF0000"/>
              </a:solidFill>
              <a:latin typeface="Symbol" charset="2"/>
            </a:endParaRPr>
          </a:p>
          <a:p>
            <a:r>
              <a:rPr lang="en-US" altLang="en-US"/>
              <a:t>Both build working but incomplete prototypes that the customer helps evaluate. The difference is that customers are involved every two weeks in Agile versus up to two years in with Spiral.</a:t>
            </a:r>
          </a:p>
          <a:p>
            <a:endParaRPr lang="en-US" altLang="en-US"/>
          </a:p>
          <a:p>
            <a:r>
              <a:rPr lang="en-US" altLang="en-US"/>
              <a:t>The answer is measuring progress against a plan</a:t>
            </a:r>
            <a:endParaRPr lang="en-US" altLang="en-US">
              <a:solidFill>
                <a:srgbClr val="FF0000"/>
              </a:solidFill>
              <a:latin typeface="Symbol" charset="2"/>
            </a:endParaRPr>
          </a:p>
          <a:p>
            <a:endParaRPr lang="en-US" altLang="en-US">
              <a:solidFill>
                <a:srgbClr val="FF0000"/>
              </a:solidFill>
              <a:latin typeface="Symbol" charset="2"/>
            </a:endParaRP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D11403-4A64-6F49-BDBF-2969DD5932A2}" type="slidenum">
              <a:rPr lang="en-US" altLang="en-US" sz="1200">
                <a:solidFill>
                  <a:srgbClr val="000000"/>
                </a:solidFill>
              </a:rPr>
              <a:pPr eaLnBrk="1" hangingPunct="1"/>
              <a:t>30</a:t>
            </a:fld>
            <a:endParaRPr lang="en-US" altLang="en-US" sz="1200">
              <a:solidFill>
                <a:srgbClr val="000000"/>
              </a:solidFill>
            </a:endParaRPr>
          </a:p>
        </p:txBody>
      </p:sp>
    </p:spTree>
    <p:extLst>
      <p:ext uri="{BB962C8B-B14F-4D97-AF65-F5344CB8AC3E}">
        <p14:creationId xmlns:p14="http://schemas.microsoft.com/office/powerpoint/2010/main" val="596047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EA2ADC7-49C2-F047-BCF2-8AD5B599FE6D}" type="slidenum">
              <a:rPr lang="en-US" altLang="en-US" sz="1200"/>
              <a:pPr eaLnBrk="1" hangingPunct="1"/>
              <a:t>31</a:t>
            </a:fld>
            <a:endParaRPr lang="en-US" altLang="en-US" sz="1200"/>
          </a:p>
        </p:txBody>
      </p:sp>
      <p:sp>
        <p:nvSpPr>
          <p:cNvPr id="94210" name="Rectangle 2"/>
          <p:cNvSpPr>
            <a:spLocks noGrp="1" noRot="1" noChangeAspect="1" noChangeArrowheads="1"/>
          </p:cNvSpPr>
          <p:nvPr>
            <p:ph type="sldImg"/>
          </p:nvPr>
        </p:nvSpPr>
        <p:spPr>
          <a:solidFill>
            <a:srgbClr val="FFFFFF"/>
          </a:solidFill>
          <a:ln/>
        </p:spPr>
      </p:sp>
      <p:sp>
        <p:nvSpPr>
          <p:cNvPr id="9421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1686926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Fallacy – sounds true, but false</a:t>
            </a:r>
          </a:p>
          <a:p>
            <a:endParaRPr lang="en-US" altLang="en-US" dirty="0"/>
          </a:p>
          <a:p>
            <a:r>
              <a:rPr lang="en-US" altLang="en-US" dirty="0"/>
              <a:t>Pitfall – know it might happen, but it happens anyways</a:t>
            </a:r>
          </a:p>
          <a:p>
            <a:endParaRPr lang="en-US" altLang="en-US" dirty="0"/>
          </a:p>
          <a:p>
            <a:r>
              <a:rPr lang="en-US" altLang="en-US" dirty="0"/>
              <a:t>We will be focusing on Agile, comparing it to Iterative, and learning how to </a:t>
            </a:r>
            <a:r>
              <a:rPr lang="en-US" altLang="en-US" dirty="0" err="1"/>
              <a:t>surviveWaterfall</a:t>
            </a:r>
            <a:endParaRPr lang="en-US" altLang="en-US" dirty="0"/>
          </a:p>
          <a:p>
            <a:endParaRPr lang="en-US" altLang="en-US" dirty="0"/>
          </a:p>
          <a:p>
            <a:r>
              <a:rPr lang="en-US" altLang="en-US" dirty="0"/>
              <a:t>When we talk about “Agile”, let’s be specific. For example, Scrum and XP would not be a very good fit for a team of 400 people. The Scaled Agile Framework might be. </a:t>
            </a:r>
          </a:p>
          <a:p>
            <a:endParaRPr lang="en-US" altLang="en-US" dirty="0"/>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75EDB2-F06B-6646-A00C-AD2C35C03158}" type="slidenum">
              <a:rPr lang="en-US" altLang="en-US" sz="1200"/>
              <a:pPr eaLnBrk="1" hangingPunct="1"/>
              <a:t>32</a:t>
            </a:fld>
            <a:endParaRPr lang="en-US" altLang="en-US" sz="1200"/>
          </a:p>
        </p:txBody>
      </p:sp>
    </p:spTree>
    <p:extLst>
      <p:ext uri="{BB962C8B-B14F-4D97-AF65-F5344CB8AC3E}">
        <p14:creationId xmlns:p14="http://schemas.microsoft.com/office/powerpoint/2010/main" val="179072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33</a:t>
            </a:fld>
            <a:endParaRPr lang="en-US" altLang="en-US" sz="1200"/>
          </a:p>
        </p:txBody>
      </p:sp>
    </p:spTree>
    <p:extLst>
      <p:ext uri="{BB962C8B-B14F-4D97-AF65-F5344CB8AC3E}">
        <p14:creationId xmlns:p14="http://schemas.microsoft.com/office/powerpoint/2010/main" val="239393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CF109E4-F0ED-AE42-98C7-D4115426FD3A}" type="slidenum">
              <a:rPr lang="en-US" altLang="en-US" sz="1200"/>
              <a:pPr eaLnBrk="1" hangingPunct="1"/>
              <a:t>34</a:t>
            </a:fld>
            <a:endParaRPr lang="en-US" altLang="en-US" sz="1200"/>
          </a:p>
        </p:txBody>
      </p:sp>
      <p:sp>
        <p:nvSpPr>
          <p:cNvPr id="103426" name="Rectangle 2"/>
          <p:cNvSpPr>
            <a:spLocks noGrp="1" noRot="1" noChangeAspect="1" noChangeArrowheads="1"/>
          </p:cNvSpPr>
          <p:nvPr>
            <p:ph type="sldImg"/>
          </p:nvPr>
        </p:nvSpPr>
        <p:spPr>
          <a:solidFill>
            <a:srgbClr val="FFFFFF"/>
          </a:solidFill>
          <a:ln/>
        </p:spPr>
      </p:sp>
      <p:sp>
        <p:nvSpPr>
          <p:cNvPr id="10342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p>
        </p:txBody>
      </p:sp>
    </p:spTree>
    <p:extLst>
      <p:ext uri="{BB962C8B-B14F-4D97-AF65-F5344CB8AC3E}">
        <p14:creationId xmlns:p14="http://schemas.microsoft.com/office/powerpoint/2010/main" val="2035377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p:cNvSpPr>
            <a:spLocks noGrp="1" noRot="1" noChangeAspect="1"/>
          </p:cNvSpPr>
          <p:nvPr>
            <p:ph type="sldImg"/>
          </p:nvPr>
        </p:nvSpPr>
        <p:spPr>
          <a:ln/>
        </p:spPr>
      </p:sp>
      <p:sp>
        <p:nvSpPr>
          <p:cNvPr id="210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0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5778E4-3695-7D43-9F34-7FC84C4B0820}" type="slidenum">
              <a:rPr lang="en-US" altLang="en-US" sz="1200"/>
              <a:pPr eaLnBrk="1" hangingPunct="1"/>
              <a:t>35</a:t>
            </a:fld>
            <a:endParaRPr lang="en-US" altLang="en-US" sz="1200"/>
          </a:p>
        </p:txBody>
      </p:sp>
    </p:spTree>
    <p:extLst>
      <p:ext uri="{BB962C8B-B14F-4D97-AF65-F5344CB8AC3E}">
        <p14:creationId xmlns:p14="http://schemas.microsoft.com/office/powerpoint/2010/main" val="969645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36</a:t>
            </a:fld>
            <a:endParaRPr lang="en-US"/>
          </a:p>
        </p:txBody>
      </p:sp>
    </p:spTree>
    <p:extLst>
      <p:ext uri="{BB962C8B-B14F-4D97-AF65-F5344CB8AC3E}">
        <p14:creationId xmlns:p14="http://schemas.microsoft.com/office/powerpoint/2010/main" val="139413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Fabulous way of developing if customers will accept.</a:t>
            </a:r>
          </a:p>
        </p:txBody>
      </p:sp>
      <p:sp>
        <p:nvSpPr>
          <p:cNvPr id="1064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4B9F5AD-02D1-5440-8521-443A81F78154}" type="slidenum">
              <a:rPr lang="en-US" altLang="en-US" sz="1200"/>
              <a:pPr eaLnBrk="1" hangingPunct="1"/>
              <a:t>37</a:t>
            </a:fld>
            <a:endParaRPr lang="en-US" altLang="en-US" sz="1200"/>
          </a:p>
        </p:txBody>
      </p:sp>
    </p:spTree>
    <p:extLst>
      <p:ext uri="{BB962C8B-B14F-4D97-AF65-F5344CB8AC3E}">
        <p14:creationId xmlns:p14="http://schemas.microsoft.com/office/powerpoint/2010/main" val="521649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38</a:t>
            </a:fld>
            <a:endParaRPr lang="en-US"/>
          </a:p>
        </p:txBody>
      </p:sp>
    </p:spTree>
    <p:extLst>
      <p:ext uri="{BB962C8B-B14F-4D97-AF65-F5344CB8AC3E}">
        <p14:creationId xmlns:p14="http://schemas.microsoft.com/office/powerpoint/2010/main" val="40637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a:ln/>
        </p:spPr>
      </p:sp>
      <p:sp>
        <p:nvSpPr>
          <p:cNvPr id="1157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57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52EBF5-19C5-3845-9596-521C2295597E}" type="slidenum">
              <a:rPr lang="en-US" altLang="en-US" sz="1200"/>
              <a:pPr eaLnBrk="1" hangingPunct="1"/>
              <a:t>39</a:t>
            </a:fld>
            <a:endParaRPr lang="en-US" altLang="en-US" sz="1200"/>
          </a:p>
        </p:txBody>
      </p:sp>
    </p:spTree>
    <p:extLst>
      <p:ext uri="{BB962C8B-B14F-4D97-AF65-F5344CB8AC3E}">
        <p14:creationId xmlns:p14="http://schemas.microsoft.com/office/powerpoint/2010/main" val="102384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Sales/Marketing &amp; Support?</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DAB697-DCE9-AD4B-8671-6A9FDA54BB3A}" type="slidenum">
              <a:rPr lang="en-US" altLang="en-US" sz="1200">
                <a:solidFill>
                  <a:srgbClr val="000000"/>
                </a:solidFill>
              </a:rPr>
              <a:pPr eaLnBrk="1" hangingPunct="1"/>
              <a:t>4</a:t>
            </a:fld>
            <a:endParaRPr lang="en-US" altLang="en-US" sz="1200">
              <a:solidFill>
                <a:srgbClr val="000000"/>
              </a:solidFill>
            </a:endParaRPr>
          </a:p>
        </p:txBody>
      </p:sp>
    </p:spTree>
    <p:extLst>
      <p:ext uri="{BB962C8B-B14F-4D97-AF65-F5344CB8AC3E}">
        <p14:creationId xmlns:p14="http://schemas.microsoft.com/office/powerpoint/2010/main" val="559108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77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1F21F6-63DD-4C42-9DD4-183F60BE171D}" type="slidenum">
              <a:rPr lang="en-US" altLang="en-US" sz="1200"/>
              <a:pPr eaLnBrk="1" hangingPunct="1"/>
              <a:t>40</a:t>
            </a:fld>
            <a:endParaRPr lang="en-US" altLang="en-US" sz="1200"/>
          </a:p>
        </p:txBody>
      </p:sp>
    </p:spTree>
    <p:extLst>
      <p:ext uri="{BB962C8B-B14F-4D97-AF65-F5344CB8AC3E}">
        <p14:creationId xmlns:p14="http://schemas.microsoft.com/office/powerpoint/2010/main" val="1523864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SOA is as or more important that SaaS</a:t>
            </a:r>
          </a:p>
        </p:txBody>
      </p:sp>
      <p:sp>
        <p:nvSpPr>
          <p:cNvPr id="4" name="Slide Number Placeholder 3"/>
          <p:cNvSpPr>
            <a:spLocks noGrp="1"/>
          </p:cNvSpPr>
          <p:nvPr>
            <p:ph type="sldNum" sz="quarter" idx="10"/>
          </p:nvPr>
        </p:nvSpPr>
        <p:spPr/>
        <p:txBody>
          <a:bodyPr/>
          <a:lstStyle/>
          <a:p>
            <a:fld id="{22FC813D-FA52-0040-ADE9-06C0A453096E}" type="slidenum">
              <a:rPr lang="en-US" smtClean="0"/>
              <a:t>41</a:t>
            </a:fld>
            <a:endParaRPr lang="en-US"/>
          </a:p>
        </p:txBody>
      </p:sp>
    </p:spTree>
    <p:extLst>
      <p:ext uri="{BB962C8B-B14F-4D97-AF65-F5344CB8AC3E}">
        <p14:creationId xmlns:p14="http://schemas.microsoft.com/office/powerpoint/2010/main" val="155347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ADAA7B-D526-9343-9FFB-454412A732A4}" type="slidenum">
              <a:rPr lang="en-US" altLang="en-US" sz="1200"/>
              <a:pPr eaLnBrk="1" hangingPunct="1"/>
              <a:t>42</a:t>
            </a:fld>
            <a:endParaRPr lang="en-US" altLang="en-US" sz="1200"/>
          </a:p>
        </p:txBody>
      </p:sp>
      <p:sp>
        <p:nvSpPr>
          <p:cNvPr id="122882" name="Rectangle 2"/>
          <p:cNvSpPr>
            <a:spLocks noGrp="1" noRot="1" noChangeAspect="1" noChangeArrowheads="1"/>
          </p:cNvSpPr>
          <p:nvPr>
            <p:ph type="sldImg"/>
          </p:nvPr>
        </p:nvSpPr>
        <p:spPr>
          <a:solidFill>
            <a:srgbClr val="FFFFFF"/>
          </a:solidFill>
          <a:ln/>
        </p:spPr>
      </p:sp>
      <p:sp>
        <p:nvSpPr>
          <p:cNvPr id="1228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1792711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43</a:t>
            </a:fld>
            <a:endParaRPr lang="en-US"/>
          </a:p>
        </p:txBody>
      </p:sp>
    </p:spTree>
    <p:extLst>
      <p:ext uri="{BB962C8B-B14F-4D97-AF65-F5344CB8AC3E}">
        <p14:creationId xmlns:p14="http://schemas.microsoft.com/office/powerpoint/2010/main" val="93267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4350CA6-A0E6-A74D-813E-40B427CE6CAA}" type="slidenum">
              <a:rPr lang="en-US" altLang="en-US" sz="1200"/>
              <a:pPr eaLnBrk="1" hangingPunct="1"/>
              <a:t>44</a:t>
            </a:fld>
            <a:endParaRPr lang="en-US" altLang="en-US" sz="1200"/>
          </a:p>
        </p:txBody>
      </p:sp>
    </p:spTree>
    <p:extLst>
      <p:ext uri="{BB962C8B-B14F-4D97-AF65-F5344CB8AC3E}">
        <p14:creationId xmlns:p14="http://schemas.microsoft.com/office/powerpoint/2010/main" val="524208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a:ln/>
        </p:spPr>
      </p:sp>
      <p:sp>
        <p:nvSpPr>
          <p:cNvPr id="1280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80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77B16D0-B694-9E4B-9A46-7C163495A196}" type="slidenum">
              <a:rPr lang="en-US" altLang="en-US" sz="1200"/>
              <a:pPr eaLnBrk="1" hangingPunct="1"/>
              <a:t>45</a:t>
            </a:fld>
            <a:endParaRPr lang="en-US" altLang="en-US" sz="1200"/>
          </a:p>
        </p:txBody>
      </p:sp>
    </p:spTree>
    <p:extLst>
      <p:ext uri="{BB962C8B-B14F-4D97-AF65-F5344CB8AC3E}">
        <p14:creationId xmlns:p14="http://schemas.microsoft.com/office/powerpoint/2010/main" val="1122135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a:ln/>
        </p:spPr>
      </p:sp>
      <p:sp>
        <p:nvSpPr>
          <p:cNvPr id="1300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00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0EBF457-F086-B246-8C3D-16ADF0907EF2}" type="slidenum">
              <a:rPr lang="en-US" altLang="en-US" sz="1200"/>
              <a:pPr eaLnBrk="1" hangingPunct="1"/>
              <a:t>46</a:t>
            </a:fld>
            <a:endParaRPr lang="en-US" altLang="en-US" sz="1200"/>
          </a:p>
        </p:txBody>
      </p:sp>
    </p:spTree>
    <p:extLst>
      <p:ext uri="{BB962C8B-B14F-4D97-AF65-F5344CB8AC3E}">
        <p14:creationId xmlns:p14="http://schemas.microsoft.com/office/powerpoint/2010/main" val="1609086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a:ln/>
        </p:spPr>
      </p:sp>
      <p:sp>
        <p:nvSpPr>
          <p:cNvPr id="1320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20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BB8031E-B72A-FE47-9F85-1368D2040C37}" type="slidenum">
              <a:rPr lang="en-US" altLang="en-US" sz="1200"/>
              <a:pPr eaLnBrk="1" hangingPunct="1"/>
              <a:t>47</a:t>
            </a:fld>
            <a:endParaRPr lang="en-US" altLang="en-US" sz="1200"/>
          </a:p>
        </p:txBody>
      </p:sp>
    </p:spTree>
    <p:extLst>
      <p:ext uri="{BB962C8B-B14F-4D97-AF65-F5344CB8AC3E}">
        <p14:creationId xmlns:p14="http://schemas.microsoft.com/office/powerpoint/2010/main" val="92395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48</a:t>
            </a:fld>
            <a:endParaRPr lang="en-US"/>
          </a:p>
        </p:txBody>
      </p:sp>
    </p:spTree>
    <p:extLst>
      <p:ext uri="{BB962C8B-B14F-4D97-AF65-F5344CB8AC3E}">
        <p14:creationId xmlns:p14="http://schemas.microsoft.com/office/powerpoint/2010/main" val="1163338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49</a:t>
            </a:fld>
            <a:endParaRPr lang="en-US"/>
          </a:p>
        </p:txBody>
      </p:sp>
    </p:spTree>
    <p:extLst>
      <p:ext uri="{BB962C8B-B14F-4D97-AF65-F5344CB8AC3E}">
        <p14:creationId xmlns:p14="http://schemas.microsoft.com/office/powerpoint/2010/main" val="380428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271B82-2CCC-9244-BA7D-7970A0541C13}" type="slidenum">
              <a:rPr lang="en-US" altLang="en-US" sz="1200"/>
              <a:pPr eaLnBrk="1" hangingPunct="1"/>
              <a:t>5</a:t>
            </a:fld>
            <a:endParaRPr lang="en-US" altLang="en-US" sz="1200"/>
          </a:p>
        </p:txBody>
      </p:sp>
    </p:spTree>
    <p:extLst>
      <p:ext uri="{BB962C8B-B14F-4D97-AF65-F5344CB8AC3E}">
        <p14:creationId xmlns:p14="http://schemas.microsoft.com/office/powerpoint/2010/main" val="382593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36BA1D-B252-0D4D-A655-E730A667DC54}" type="slidenum">
              <a:rPr lang="en-US" altLang="en-US" sz="1200"/>
              <a:pPr eaLnBrk="1" hangingPunct="1"/>
              <a:t>50</a:t>
            </a:fld>
            <a:endParaRPr lang="en-US" altLang="en-US" sz="1200"/>
          </a:p>
        </p:txBody>
      </p:sp>
      <p:sp>
        <p:nvSpPr>
          <p:cNvPr id="141314" name="Rectangle 2"/>
          <p:cNvSpPr>
            <a:spLocks noGrp="1" noRot="1" noChangeAspect="1" noChangeArrowheads="1"/>
          </p:cNvSpPr>
          <p:nvPr>
            <p:ph type="sldImg"/>
          </p:nvPr>
        </p:nvSpPr>
        <p:spPr>
          <a:solidFill>
            <a:srgbClr val="FFFFFF"/>
          </a:solidFill>
          <a:ln/>
        </p:spPr>
      </p:sp>
      <p:sp>
        <p:nvSpPr>
          <p:cNvPr id="14131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370115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51</a:t>
            </a:fld>
            <a:endParaRPr lang="en-US"/>
          </a:p>
        </p:txBody>
      </p:sp>
    </p:spTree>
    <p:extLst>
      <p:ext uri="{BB962C8B-B14F-4D97-AF65-F5344CB8AC3E}">
        <p14:creationId xmlns:p14="http://schemas.microsoft.com/office/powerpoint/2010/main" val="2035882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60% SW maintenance </a:t>
            </a:r>
          </a:p>
          <a:p>
            <a:r>
              <a:rPr lang="en-US" altLang="en-US" dirty="0"/>
              <a:t>17% fixing bugs </a:t>
            </a:r>
          </a:p>
          <a:p>
            <a:pPr marL="0" lvl="1"/>
            <a:r>
              <a:rPr lang="en-US" altLang="en-US" dirty="0"/>
              <a:t>Failure: Unexpectedly short-lived code</a:t>
            </a:r>
          </a:p>
          <a:p>
            <a:pPr marL="0" lvl="1"/>
            <a:endParaRPr lang="en-US" altLang="en-US" dirty="0"/>
          </a:p>
          <a:p>
            <a:pPr marL="0" lvl="1"/>
            <a:r>
              <a:rPr lang="en-US" altLang="en-US" dirty="0"/>
              <a:t>Yet Legacy SW is successful SW</a:t>
            </a:r>
          </a:p>
          <a:p>
            <a:pPr marL="0" lvl="1"/>
            <a:endParaRPr lang="en-US" altLang="en-US" dirty="0"/>
          </a:p>
          <a:p>
            <a:endParaRPr lang="en-US" altLang="en-US" dirty="0"/>
          </a:p>
        </p:txBody>
      </p:sp>
      <p:sp>
        <p:nvSpPr>
          <p:cNvPr id="146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A557C2E-D1AD-804B-A1F8-65E5F05EF7FC}" type="slidenum">
              <a:rPr lang="en-US" altLang="en-US" sz="1200"/>
              <a:pPr eaLnBrk="1" hangingPunct="1"/>
              <a:t>52</a:t>
            </a:fld>
            <a:endParaRPr lang="en-US" altLang="en-US" sz="1200"/>
          </a:p>
        </p:txBody>
      </p:sp>
    </p:spTree>
    <p:extLst>
      <p:ext uri="{BB962C8B-B14F-4D97-AF65-F5344CB8AC3E}">
        <p14:creationId xmlns:p14="http://schemas.microsoft.com/office/powerpoint/2010/main" val="846515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 existing applications is MUCH harder than you think!</a:t>
            </a:r>
          </a:p>
        </p:txBody>
      </p:sp>
      <p:sp>
        <p:nvSpPr>
          <p:cNvPr id="4" name="Slide Number Placeholder 3"/>
          <p:cNvSpPr>
            <a:spLocks noGrp="1"/>
          </p:cNvSpPr>
          <p:nvPr>
            <p:ph type="sldNum" sz="quarter" idx="10"/>
          </p:nvPr>
        </p:nvSpPr>
        <p:spPr/>
        <p:txBody>
          <a:bodyPr/>
          <a:lstStyle/>
          <a:p>
            <a:fld id="{22FC813D-FA52-0040-ADE9-06C0A453096E}" type="slidenum">
              <a:rPr lang="en-US" smtClean="0"/>
              <a:t>53</a:t>
            </a:fld>
            <a:endParaRPr lang="en-US"/>
          </a:p>
        </p:txBody>
      </p:sp>
    </p:spTree>
    <p:extLst>
      <p:ext uri="{BB962C8B-B14F-4D97-AF65-F5344CB8AC3E}">
        <p14:creationId xmlns:p14="http://schemas.microsoft.com/office/powerpoint/2010/main" val="1214313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54</a:t>
            </a:fld>
            <a:endParaRPr lang="en-US"/>
          </a:p>
        </p:txBody>
      </p:sp>
    </p:spTree>
    <p:extLst>
      <p:ext uri="{BB962C8B-B14F-4D97-AF65-F5344CB8AC3E}">
        <p14:creationId xmlns:p14="http://schemas.microsoft.com/office/powerpoint/2010/main" val="1434687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a:ln/>
        </p:spPr>
      </p:sp>
      <p:sp>
        <p:nvSpPr>
          <p:cNvPr id="152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HW on verification</a:t>
            </a:r>
          </a:p>
          <a:p>
            <a:r>
              <a:rPr lang="en-US" altLang="en-US"/>
              <a:t>SW on validation</a:t>
            </a:r>
          </a:p>
        </p:txBody>
      </p:sp>
      <p:sp>
        <p:nvSpPr>
          <p:cNvPr id="152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A5AD30A-D3CF-CA44-B6A6-471EFF84F479}" type="slidenum">
              <a:rPr lang="en-US" altLang="en-US" sz="1200"/>
              <a:pPr eaLnBrk="1" hangingPunct="1"/>
              <a:t>55</a:t>
            </a:fld>
            <a:endParaRPr lang="en-US" altLang="en-US" sz="1200"/>
          </a:p>
        </p:txBody>
      </p:sp>
    </p:spTree>
    <p:extLst>
      <p:ext uri="{BB962C8B-B14F-4D97-AF65-F5344CB8AC3E}">
        <p14:creationId xmlns:p14="http://schemas.microsoft.com/office/powerpoint/2010/main" val="7351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a:ln/>
        </p:spPr>
      </p:sp>
      <p:sp>
        <p:nvSpPr>
          <p:cNvPr id="154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4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5536C4-2320-4841-B576-EE46738CA41F}" type="slidenum">
              <a:rPr lang="en-US" altLang="en-US" sz="1200"/>
              <a:pPr eaLnBrk="1" hangingPunct="1"/>
              <a:t>56</a:t>
            </a:fld>
            <a:endParaRPr lang="en-US" altLang="en-US" sz="1200"/>
          </a:p>
        </p:txBody>
      </p:sp>
    </p:spTree>
    <p:extLst>
      <p:ext uri="{BB962C8B-B14F-4D97-AF65-F5344CB8AC3E}">
        <p14:creationId xmlns:p14="http://schemas.microsoft.com/office/powerpoint/2010/main" val="1215383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57</a:t>
            </a:fld>
            <a:endParaRPr lang="en-US"/>
          </a:p>
        </p:txBody>
      </p:sp>
    </p:spTree>
    <p:extLst>
      <p:ext uri="{BB962C8B-B14F-4D97-AF65-F5344CB8AC3E}">
        <p14:creationId xmlns:p14="http://schemas.microsoft.com/office/powerpoint/2010/main" val="2093104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a:ln/>
        </p:spPr>
      </p:sp>
      <p:sp>
        <p:nvSpPr>
          <p:cNvPr id="159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9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01B1824-038A-254C-8351-5F7894E6BEC3}" type="slidenum">
              <a:rPr lang="en-US" altLang="en-US" sz="1200"/>
              <a:pPr eaLnBrk="1" hangingPunct="1"/>
              <a:t>58</a:t>
            </a:fld>
            <a:endParaRPr lang="en-US" altLang="en-US" sz="1200"/>
          </a:p>
        </p:txBody>
      </p:sp>
    </p:spTree>
    <p:extLst>
      <p:ext uri="{BB962C8B-B14F-4D97-AF65-F5344CB8AC3E}">
        <p14:creationId xmlns:p14="http://schemas.microsoft.com/office/powerpoint/2010/main" val="15575675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B4BB6E8-047B-3145-9EED-737A21183CF3}" type="slidenum">
              <a:rPr lang="en-US" altLang="en-US" sz="1200"/>
              <a:pPr eaLnBrk="1" hangingPunct="1"/>
              <a:t>59</a:t>
            </a:fld>
            <a:endParaRPr lang="en-US" altLang="en-US" sz="1200"/>
          </a:p>
        </p:txBody>
      </p:sp>
      <p:sp>
        <p:nvSpPr>
          <p:cNvPr id="164866" name="Rectangle 2"/>
          <p:cNvSpPr>
            <a:spLocks noGrp="1" noRot="1" noChangeAspect="1" noChangeArrowheads="1"/>
          </p:cNvSpPr>
          <p:nvPr>
            <p:ph type="sldImg"/>
          </p:nvPr>
        </p:nvSpPr>
        <p:spPr>
          <a:solidFill>
            <a:srgbClr val="FFFFFF"/>
          </a:solidFill>
          <a:ln/>
        </p:spPr>
      </p:sp>
      <p:sp>
        <p:nvSpPr>
          <p:cNvPr id="1648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45553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a:t>
            </a:fld>
            <a:endParaRPr lang="en-US"/>
          </a:p>
        </p:txBody>
      </p:sp>
    </p:spTree>
    <p:extLst>
      <p:ext uri="{BB962C8B-B14F-4D97-AF65-F5344CB8AC3E}">
        <p14:creationId xmlns:p14="http://schemas.microsoft.com/office/powerpoint/2010/main" val="1754811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60</a:t>
            </a:fld>
            <a:endParaRPr lang="en-US"/>
          </a:p>
        </p:txBody>
      </p:sp>
    </p:spTree>
    <p:extLst>
      <p:ext uri="{BB962C8B-B14F-4D97-AF65-F5344CB8AC3E}">
        <p14:creationId xmlns:p14="http://schemas.microsoft.com/office/powerpoint/2010/main" val="8389280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p:cNvSpPr>
          <p:nvPr>
            <p:ph type="sldImg"/>
          </p:nvPr>
        </p:nvSpPr>
        <p:spPr>
          <a:ln/>
        </p:spPr>
      </p:sp>
      <p:sp>
        <p:nvSpPr>
          <p:cNvPr id="169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urier New" charset="0"/>
              </a:rPr>
              <a:t>a.should be ≥ 7</a:t>
            </a:r>
            <a:endParaRPr lang="en-US" altLang="en-US"/>
          </a:p>
        </p:txBody>
      </p:sp>
      <p:sp>
        <p:nvSpPr>
          <p:cNvPr id="169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86A9C76-7CE4-D84F-B077-A3AC839A1E5B}" type="slidenum">
              <a:rPr lang="en-US" altLang="en-US" sz="1200"/>
              <a:pPr eaLnBrk="1" hangingPunct="1"/>
              <a:t>61</a:t>
            </a:fld>
            <a:endParaRPr lang="en-US" altLang="en-US" sz="1200"/>
          </a:p>
        </p:txBody>
      </p:sp>
    </p:spTree>
    <p:extLst>
      <p:ext uri="{BB962C8B-B14F-4D97-AF65-F5344CB8AC3E}">
        <p14:creationId xmlns:p14="http://schemas.microsoft.com/office/powerpoint/2010/main" val="195085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a:ln/>
        </p:spPr>
      </p:sp>
      <p:sp>
        <p:nvSpPr>
          <p:cNvPr id="173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3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97F917-D61F-A84D-BDC1-F4B06940B244}" type="slidenum">
              <a:rPr lang="en-US" altLang="en-US" sz="1200"/>
              <a:pPr eaLnBrk="1" hangingPunct="1"/>
              <a:t>62</a:t>
            </a:fld>
            <a:endParaRPr lang="en-US" altLang="en-US" sz="1200"/>
          </a:p>
        </p:txBody>
      </p:sp>
    </p:spTree>
    <p:extLst>
      <p:ext uri="{BB962C8B-B14F-4D97-AF65-F5344CB8AC3E}">
        <p14:creationId xmlns:p14="http://schemas.microsoft.com/office/powerpoint/2010/main" val="1211873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63</a:t>
            </a:fld>
            <a:endParaRPr lang="en-US"/>
          </a:p>
        </p:txBody>
      </p:sp>
    </p:spTree>
    <p:extLst>
      <p:ext uri="{BB962C8B-B14F-4D97-AF65-F5344CB8AC3E}">
        <p14:creationId xmlns:p14="http://schemas.microsoft.com/office/powerpoint/2010/main" val="1633795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64</a:t>
            </a:fld>
            <a:endParaRPr lang="en-US"/>
          </a:p>
        </p:txBody>
      </p:sp>
    </p:spTree>
    <p:extLst>
      <p:ext uri="{BB962C8B-B14F-4D97-AF65-F5344CB8AC3E}">
        <p14:creationId xmlns:p14="http://schemas.microsoft.com/office/powerpoint/2010/main" val="147470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p:cNvSpPr>
          <p:nvPr>
            <p:ph type="sldImg"/>
          </p:nvPr>
        </p:nvSpPr>
        <p:spPr>
          <a:ln/>
        </p:spPr>
      </p:sp>
      <p:sp>
        <p:nvSpPr>
          <p:cNvPr id="177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77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58A124D-5E5E-484B-9A66-B6608C2AEC5F}" type="slidenum">
              <a:rPr lang="en-US" altLang="en-US" sz="1200"/>
              <a:pPr eaLnBrk="1" hangingPunct="1"/>
              <a:t>65</a:t>
            </a:fld>
            <a:endParaRPr lang="en-US" altLang="en-US" sz="1200"/>
          </a:p>
        </p:txBody>
      </p:sp>
    </p:spTree>
    <p:extLst>
      <p:ext uri="{BB962C8B-B14F-4D97-AF65-F5344CB8AC3E}">
        <p14:creationId xmlns:p14="http://schemas.microsoft.com/office/powerpoint/2010/main" val="590524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solidFill>
                <a:srgbClr val="408000"/>
              </a:solidFill>
              <a:latin typeface="Symbol" charset="2"/>
            </a:endParaRPr>
          </a:p>
        </p:txBody>
      </p:sp>
      <p:sp>
        <p:nvSpPr>
          <p:cNvPr id="4" name="Slide Number Placeholder 3"/>
          <p:cNvSpPr>
            <a:spLocks noGrp="1"/>
          </p:cNvSpPr>
          <p:nvPr>
            <p:ph type="sldNum" sz="quarter" idx="10"/>
          </p:nvPr>
        </p:nvSpPr>
        <p:spPr/>
        <p:txBody>
          <a:bodyPr/>
          <a:lstStyle/>
          <a:p>
            <a:fld id="{22FC813D-FA52-0040-ADE9-06C0A453096E}" type="slidenum">
              <a:rPr lang="en-US" smtClean="0"/>
              <a:t>66</a:t>
            </a:fld>
            <a:endParaRPr lang="en-US"/>
          </a:p>
        </p:txBody>
      </p:sp>
    </p:spTree>
    <p:extLst>
      <p:ext uri="{BB962C8B-B14F-4D97-AF65-F5344CB8AC3E}">
        <p14:creationId xmlns:p14="http://schemas.microsoft.com/office/powerpoint/2010/main" val="129188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solidFill>
                <a:srgbClr val="408000"/>
              </a:solidFill>
              <a:latin typeface="Symbol" charset="2"/>
            </a:endParaRPr>
          </a:p>
        </p:txBody>
      </p:sp>
      <p:sp>
        <p:nvSpPr>
          <p:cNvPr id="4" name="Slide Number Placeholder 3"/>
          <p:cNvSpPr>
            <a:spLocks noGrp="1"/>
          </p:cNvSpPr>
          <p:nvPr>
            <p:ph type="sldNum" sz="quarter" idx="10"/>
          </p:nvPr>
        </p:nvSpPr>
        <p:spPr/>
        <p:txBody>
          <a:bodyPr/>
          <a:lstStyle/>
          <a:p>
            <a:fld id="{22FC813D-FA52-0040-ADE9-06C0A453096E}" type="slidenum">
              <a:rPr lang="en-US" smtClean="0"/>
              <a:t>67</a:t>
            </a:fld>
            <a:endParaRPr lang="en-US"/>
          </a:p>
        </p:txBody>
      </p:sp>
    </p:spTree>
    <p:extLst>
      <p:ext uri="{BB962C8B-B14F-4D97-AF65-F5344CB8AC3E}">
        <p14:creationId xmlns:p14="http://schemas.microsoft.com/office/powerpoint/2010/main" val="221431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9C97953-DD1C-5948-90C4-7CD66743E784}" type="slidenum">
              <a:rPr lang="en-US" altLang="en-US" sz="1200"/>
              <a:pPr eaLnBrk="1" hangingPunct="1"/>
              <a:t>7</a:t>
            </a:fld>
            <a:endParaRPr lang="en-US" altLang="en-US" sz="120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a:t>Waterfall &amp; Spiral</a:t>
            </a:r>
          </a:p>
          <a:p>
            <a:pPr eaLnBrk="1" hangingPunct="1"/>
            <a:endParaRPr lang="en-US" altLang="en-US" dirty="0"/>
          </a:p>
          <a:p>
            <a:pPr eaLnBrk="1" hangingPunct="1"/>
            <a:r>
              <a:rPr lang="en-US" altLang="en-US" dirty="0"/>
              <a:t>Versus RUP - Iterative</a:t>
            </a:r>
          </a:p>
        </p:txBody>
      </p:sp>
    </p:spTree>
    <p:extLst>
      <p:ext uri="{BB962C8B-B14F-4D97-AF65-F5344CB8AC3E}">
        <p14:creationId xmlns:p14="http://schemas.microsoft.com/office/powerpoint/2010/main" val="1451321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8</a:t>
            </a:fld>
            <a:endParaRPr lang="en-US"/>
          </a:p>
        </p:txBody>
      </p:sp>
    </p:spTree>
    <p:extLst>
      <p:ext uri="{BB962C8B-B14F-4D97-AF65-F5344CB8AC3E}">
        <p14:creationId xmlns:p14="http://schemas.microsoft.com/office/powerpoint/2010/main" val="172888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9</a:t>
            </a:fld>
            <a:endParaRPr lang="en-US"/>
          </a:p>
        </p:txBody>
      </p:sp>
    </p:spTree>
    <p:extLst>
      <p:ext uri="{BB962C8B-B14F-4D97-AF65-F5344CB8AC3E}">
        <p14:creationId xmlns:p14="http://schemas.microsoft.com/office/powerpoint/2010/main" val="184418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B525A2-5A99-C742-ADEA-4125AE60033C}" type="datetime1">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B3B9A7-7C6E-0143-8FC3-09566C97704D}" type="datetime1">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54CC-928F-0046-9BF1-7A36A2732217}" type="datetime1">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26776-8D0E-9E4A-A7F6-14EC99885B3D}" type="datetime1">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FE3C25-FF1E-274B-9C3C-9BDA3631E902}" type="datetime1">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20240-FC59-1140-8D13-38D65ADED6DE}" type="datetime1">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E291E2-CFF6-2541-8267-BAE49A91DC40}" type="datetime1">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17B0E-E345-4148-AFB8-A3772ACD7103}" type="datetime1">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BF05-3FE1-614F-BCA8-8B0EB796339C}" type="datetime1">
              <a:rPr lang="en-US" smtClean="0"/>
              <a:t>1/24/2018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EF2C5D-2BD9-2F4A-A527-62486FFD6396}" type="datetime1">
              <a:rPr lang="en-US" smtClean="0"/>
              <a:t>1/24/2018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8C00EBA-F123-634B-AD4A-B6D666CCD8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3CB4E-2403-0145-9C76-48CE092E9E0A}" type="datetime1">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10FED2-E5E0-784D-A2E5-08FF6F533D94}" type="datetime1">
              <a:rPr lang="en-US" smtClean="0"/>
              <a:t>1/24/2018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8C00EBA-F123-634B-AD4A-B6D666CCD8D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1345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aasbook.info/student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UccfqwwOCo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Software Engineering and SaaS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09426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en-US"/>
              <a:t>1st Development Process:</a:t>
            </a:r>
            <a:br>
              <a:rPr lang="en-US" altLang="en-US"/>
            </a:br>
            <a:r>
              <a:rPr lang="en-US" altLang="en-US"/>
              <a:t>Waterfall (1970)</a:t>
            </a:r>
          </a:p>
        </p:txBody>
      </p:sp>
      <p:sp>
        <p:nvSpPr>
          <p:cNvPr id="2" name="Content Placeholder 1"/>
          <p:cNvSpPr>
            <a:spLocks noGrp="1"/>
          </p:cNvSpPr>
          <p:nvPr>
            <p:ph idx="1"/>
          </p:nvPr>
        </p:nvSpPr>
        <p:spPr/>
        <p:txBody>
          <a:bodyPr>
            <a:normAutofit/>
          </a:bodyPr>
          <a:lstStyle/>
          <a:p>
            <a:r>
              <a:rPr lang="en-US" altLang="en-US" dirty="0"/>
              <a:t>5 phases of Waterfall “</a:t>
            </a:r>
            <a:r>
              <a:rPr lang="en-US" altLang="ja-JP" dirty="0"/>
              <a:t>lifecycle</a:t>
            </a:r>
            <a:r>
              <a:rPr lang="en-US" altLang="en-US" dirty="0"/>
              <a:t>”</a:t>
            </a:r>
            <a:endParaRPr lang="en-US" altLang="ja-JP" dirty="0"/>
          </a:p>
          <a:p>
            <a:pPr marL="544068" lvl="1" indent="-342900">
              <a:buFont typeface="+mj-lt"/>
              <a:buAutoNum type="arabicPeriod"/>
            </a:pPr>
            <a:r>
              <a:rPr lang="en-US" altLang="en-US" dirty="0"/>
              <a:t>Requirements analysis </a:t>
            </a:r>
            <a:br>
              <a:rPr lang="en-US" altLang="en-US" dirty="0"/>
            </a:br>
            <a:r>
              <a:rPr lang="en-US" altLang="en-US" dirty="0"/>
              <a:t>&amp; specification</a:t>
            </a:r>
          </a:p>
          <a:p>
            <a:pPr marL="544068" lvl="1" indent="-342900">
              <a:buFont typeface="+mj-lt"/>
              <a:buAutoNum type="arabicPeriod"/>
            </a:pPr>
            <a:r>
              <a:rPr lang="en-US" altLang="en-US" dirty="0"/>
              <a:t> Architectural design</a:t>
            </a:r>
          </a:p>
          <a:p>
            <a:pPr marL="544068" lvl="1" indent="-342900">
              <a:buFont typeface="+mj-lt"/>
              <a:buAutoNum type="arabicPeriod"/>
            </a:pPr>
            <a:r>
              <a:rPr lang="en-US" altLang="en-US" dirty="0"/>
              <a:t> Implementation &amp; Integration</a:t>
            </a:r>
          </a:p>
          <a:p>
            <a:pPr marL="544068" lvl="1" indent="-342900">
              <a:buFont typeface="+mj-lt"/>
              <a:buAutoNum type="arabicPeriod"/>
            </a:pPr>
            <a:r>
              <a:rPr lang="en-US" altLang="en-US" dirty="0"/>
              <a:t> Verification / Testing</a:t>
            </a:r>
          </a:p>
          <a:p>
            <a:pPr marL="544068" lvl="1" indent="-342900">
              <a:buFont typeface="+mj-lt"/>
              <a:buAutoNum type="arabicPeriod"/>
            </a:pPr>
            <a:r>
              <a:rPr lang="en-US" altLang="en-US" dirty="0"/>
              <a:t> Operation &amp; Maintenance</a:t>
            </a:r>
          </a:p>
          <a:p>
            <a:r>
              <a:rPr lang="en-US" altLang="en-US" dirty="0"/>
              <a:t>Complete one phase before start next one</a:t>
            </a:r>
          </a:p>
          <a:p>
            <a:pPr lvl="1"/>
            <a:r>
              <a:rPr lang="en-US" altLang="en-US" strike="sngStrike" dirty="0"/>
              <a:t>Why? Earlier catch bug, cheaper it is</a:t>
            </a:r>
          </a:p>
          <a:p>
            <a:pPr lvl="1"/>
            <a:r>
              <a:rPr lang="en-US" altLang="en-US" dirty="0"/>
              <a:t>Extensive documentation/phase for new people</a:t>
            </a:r>
          </a:p>
          <a:p>
            <a:endParaRPr lang="en-US" dirty="0"/>
          </a:p>
        </p:txBody>
      </p:sp>
      <p:pic>
        <p:nvPicPr>
          <p:cNvPr id="54276"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286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810500" y="5291244"/>
            <a:ext cx="2362200" cy="577850"/>
          </a:xfrm>
          <a:prstGeom prst="rect">
            <a:avLst/>
          </a:prstGeom>
          <a:noFill/>
        </p:spPr>
        <p:txBody>
          <a:bodyPr>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sp>
        <p:nvSpPr>
          <p:cNvPr id="3" name="Slide Number Placeholder 2"/>
          <p:cNvSpPr>
            <a:spLocks noGrp="1"/>
          </p:cNvSpPr>
          <p:nvPr>
            <p:ph type="sldNum" sz="quarter" idx="12"/>
          </p:nvPr>
        </p:nvSpPr>
        <p:spPr/>
        <p:txBody>
          <a:bodyPr/>
          <a:lstStyle/>
          <a:p>
            <a:fld id="{C8C00EBA-F123-634B-AD4A-B6D666CCD8D2}" type="slidenum">
              <a:rPr lang="en-US" smtClean="0"/>
              <a:t>10</a:t>
            </a:fld>
            <a:endParaRPr lang="en-US"/>
          </a:p>
        </p:txBody>
      </p:sp>
    </p:spTree>
    <p:extLst>
      <p:ext uri="{BB962C8B-B14F-4D97-AF65-F5344CB8AC3E}">
        <p14:creationId xmlns:p14="http://schemas.microsoft.com/office/powerpoint/2010/main" val="13904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en-US">
                <a:ea typeface="ＭＳ Ｐゴシック" charset="-128"/>
              </a:rPr>
              <a:t>How well does Waterfall work?</a:t>
            </a:r>
          </a:p>
        </p:txBody>
      </p:sp>
      <p:sp>
        <p:nvSpPr>
          <p:cNvPr id="64515" name="Content Placeholder 2"/>
          <p:cNvSpPr>
            <a:spLocks noGrp="1"/>
          </p:cNvSpPr>
          <p:nvPr>
            <p:ph idx="1"/>
          </p:nvPr>
        </p:nvSpPr>
        <p:spPr/>
        <p:txBody>
          <a:bodyPr/>
          <a:lstStyle/>
          <a:p>
            <a:r>
              <a:rPr lang="en-US" altLang="en-US" i="1" dirty="0">
                <a:ea typeface="ＭＳ Ｐゴシック" charset="-128"/>
              </a:rPr>
              <a:t>And the users exclaimed with a laugh and a taunt: </a:t>
            </a:r>
            <a:r>
              <a:rPr lang="ja-JP" altLang="en-US" i="1" dirty="0">
                <a:ea typeface="ＭＳ Ｐゴシック" charset="-128"/>
              </a:rPr>
              <a:t>“</a:t>
            </a:r>
            <a:r>
              <a:rPr lang="en-US" altLang="ja-JP" i="1" dirty="0">
                <a:ea typeface="ＭＳ Ｐゴシック" charset="-128"/>
              </a:rPr>
              <a:t>It</a:t>
            </a:r>
            <a:r>
              <a:rPr lang="ja-JP" altLang="en-US" i="1" dirty="0">
                <a:ea typeface="ＭＳ Ｐゴシック" charset="-128"/>
              </a:rPr>
              <a:t>’</a:t>
            </a:r>
            <a:r>
              <a:rPr lang="en-US" altLang="ja-JP" i="1" dirty="0">
                <a:ea typeface="ＭＳ Ｐゴシック" charset="-128"/>
              </a:rPr>
              <a:t>s just what we asked for, but not what we want.</a:t>
            </a:r>
            <a:r>
              <a:rPr lang="ja-JP" altLang="en-US" i="1" dirty="0">
                <a:ea typeface="ＭＳ Ｐゴシック" charset="-128"/>
              </a:rPr>
              <a:t>”</a:t>
            </a:r>
            <a:endParaRPr lang="en-US" altLang="ja-JP" i="1" dirty="0">
              <a:ea typeface="ＭＳ Ｐゴシック" charset="-128"/>
            </a:endParaRPr>
          </a:p>
          <a:p>
            <a:pPr lvl="1"/>
            <a:r>
              <a:rPr lang="en-US" altLang="en-US" i="1" dirty="0">
                <a:ea typeface="ＭＳ Ｐゴシック" charset="-128"/>
              </a:rPr>
              <a:t>Anonymous</a:t>
            </a:r>
          </a:p>
          <a:p>
            <a:r>
              <a:rPr lang="en-US" altLang="en-US" dirty="0">
                <a:ea typeface="ＭＳ Ｐゴシック" charset="-128"/>
              </a:rPr>
              <a:t>Often when customer sees it, wants changes to SW product</a:t>
            </a:r>
            <a:br>
              <a:rPr lang="en-US" altLang="en-US" dirty="0">
                <a:ea typeface="ＭＳ Ｐゴシック" charset="-128"/>
              </a:rPr>
            </a:br>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11</a:t>
            </a:fld>
            <a:endParaRPr lang="en-US"/>
          </a:p>
        </p:txBody>
      </p:sp>
    </p:spTree>
    <p:extLst>
      <p:ext uri="{BB962C8B-B14F-4D97-AF65-F5344CB8AC3E}">
        <p14:creationId xmlns:p14="http://schemas.microsoft.com/office/powerpoint/2010/main" val="121734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a:ea typeface="ＭＳ Ｐゴシック" charset="-128"/>
              </a:rPr>
              <a:t>How well does Waterfall work?</a:t>
            </a:r>
          </a:p>
        </p:txBody>
      </p:sp>
      <p:sp>
        <p:nvSpPr>
          <p:cNvPr id="64515" name="Content Placeholder 2"/>
          <p:cNvSpPr>
            <a:spLocks noGrp="1"/>
          </p:cNvSpPr>
          <p:nvPr>
            <p:ph sz="half" idx="1"/>
          </p:nvPr>
        </p:nvSpPr>
        <p:spPr/>
        <p:txBody>
          <a:bodyPr/>
          <a:lstStyle/>
          <a:p>
            <a:r>
              <a:rPr lang="ja-JP" altLang="en-US" i="1" dirty="0">
                <a:ea typeface="ＭＳ Ｐゴシック" charset="-128"/>
              </a:rPr>
              <a:t>“</a:t>
            </a:r>
            <a:r>
              <a:rPr lang="en-US" altLang="ja-JP" i="1" dirty="0">
                <a:ea typeface="ＭＳ Ｐゴシック" charset="-128"/>
              </a:rPr>
              <a:t>Plan to throw one [implementation] away; </a:t>
            </a:r>
            <a:br>
              <a:rPr lang="en-US" altLang="ja-JP" i="1" dirty="0">
                <a:ea typeface="ＭＳ Ｐゴシック" charset="-128"/>
              </a:rPr>
            </a:br>
            <a:r>
              <a:rPr lang="en-US" altLang="ja-JP" i="1" dirty="0">
                <a:ea typeface="ＭＳ Ｐゴシック" charset="-128"/>
              </a:rPr>
              <a:t>you will, anyhow</a:t>
            </a:r>
            <a:r>
              <a:rPr lang="en-US" altLang="ja-JP" dirty="0">
                <a:ea typeface="ＭＳ Ｐゴシック" charset="-128"/>
              </a:rPr>
              <a:t>.</a:t>
            </a:r>
            <a:r>
              <a:rPr lang="ja-JP" altLang="en-US" dirty="0">
                <a:ea typeface="ＭＳ Ｐゴシック" charset="-128"/>
              </a:rPr>
              <a:t>”</a:t>
            </a:r>
            <a:r>
              <a:rPr lang="en-US" altLang="ja-JP" dirty="0">
                <a:ea typeface="ＭＳ Ｐゴシック" charset="-128"/>
              </a:rPr>
              <a:t>  </a:t>
            </a:r>
          </a:p>
          <a:p>
            <a:pPr lvl="1">
              <a:buFontTx/>
              <a:buChar char="-"/>
            </a:pPr>
            <a:r>
              <a:rPr lang="en-US" altLang="en-US" dirty="0">
                <a:ea typeface="ＭＳ Ｐゴシック" charset="-128"/>
              </a:rPr>
              <a:t>Fred Brooks, Jr. </a:t>
            </a:r>
            <a:br>
              <a:rPr lang="en-US" altLang="en-US" dirty="0">
                <a:ea typeface="ＭＳ Ｐゴシック" charset="-128"/>
              </a:rPr>
            </a:br>
            <a:r>
              <a:rPr lang="en-US" altLang="en-US" dirty="0">
                <a:ea typeface="ＭＳ Ｐゴシック" charset="-128"/>
              </a:rPr>
              <a:t>(1999 Turing Award winner)</a:t>
            </a:r>
          </a:p>
          <a:p>
            <a:r>
              <a:rPr lang="en-US" altLang="en-US" dirty="0">
                <a:ea typeface="ＭＳ Ｐゴシック" charset="-128"/>
              </a:rPr>
              <a:t>Often after build first one, developers learn right way they should have built it</a:t>
            </a:r>
            <a:br>
              <a:rPr lang="en-US" altLang="en-US" dirty="0">
                <a:ea typeface="ＭＳ Ｐゴシック" charset="-128"/>
              </a:rPr>
            </a:br>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12</a:t>
            </a:fld>
            <a:endParaRPr lang="en-US"/>
          </a:p>
        </p:txBody>
      </p:sp>
      <p:sp>
        <p:nvSpPr>
          <p:cNvPr id="6" name="TextBox 5"/>
          <p:cNvSpPr txBox="1"/>
          <p:nvPr/>
        </p:nvSpPr>
        <p:spPr>
          <a:xfrm>
            <a:off x="7049729" y="5868988"/>
            <a:ext cx="3400313" cy="415498"/>
          </a:xfrm>
          <a:prstGeom prst="rect">
            <a:avLst/>
          </a:prstGeom>
          <a:noFill/>
        </p:spPr>
        <p:txBody>
          <a:bodyPr wrap="square">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pic>
        <p:nvPicPr>
          <p:cNvPr id="8" name="Picture 4" descr="Fred_Brooks_Small.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3559" y="1846263"/>
            <a:ext cx="352648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50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a:t>Spiral Lifecycle (1986)</a:t>
            </a:r>
          </a:p>
        </p:txBody>
      </p:sp>
      <p:sp>
        <p:nvSpPr>
          <p:cNvPr id="2" name="Content Placeholder 1"/>
          <p:cNvSpPr>
            <a:spLocks noGrp="1"/>
          </p:cNvSpPr>
          <p:nvPr>
            <p:ph idx="1"/>
          </p:nvPr>
        </p:nvSpPr>
        <p:spPr/>
        <p:txBody>
          <a:bodyPr/>
          <a:lstStyle/>
          <a:p>
            <a:r>
              <a:rPr lang="en-US" altLang="en-US" dirty="0"/>
              <a:t>Combine Plan-and-Document with prototypes</a:t>
            </a:r>
          </a:p>
          <a:p>
            <a:r>
              <a:rPr lang="en-US" altLang="en-US" dirty="0"/>
              <a:t>Rather than plan and document all requirements first</a:t>
            </a:r>
            <a:r>
              <a:rPr lang="mr-IN" altLang="en-US" dirty="0"/>
              <a:t>…</a:t>
            </a:r>
            <a:endParaRPr lang="en-US" altLang="en-US" dirty="0"/>
          </a:p>
          <a:p>
            <a:r>
              <a:rPr lang="en-US" altLang="en-US" dirty="0"/>
              <a:t>develop plan and requirement documents across each iteration of prototype as needed and </a:t>
            </a:r>
            <a:br>
              <a:rPr lang="en-US" altLang="en-US" dirty="0"/>
            </a:br>
            <a:r>
              <a:rPr lang="en-US" altLang="en-US" dirty="0"/>
              <a:t>evolve with the project</a:t>
            </a:r>
          </a:p>
          <a:p>
            <a:endParaRPr lang="en-US" dirty="0"/>
          </a:p>
        </p:txBody>
      </p:sp>
      <p:pic>
        <p:nvPicPr>
          <p:cNvPr id="60420" name="Picture 4" descr="SpiralStairca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23114" y="3322320"/>
            <a:ext cx="35448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C8C00EBA-F123-634B-AD4A-B6D666CCD8D2}" type="slidenum">
              <a:rPr lang="en-US" smtClean="0"/>
              <a:t>13</a:t>
            </a:fld>
            <a:endParaRPr lang="en-US"/>
          </a:p>
        </p:txBody>
      </p:sp>
    </p:spTree>
    <p:extLst>
      <p:ext uri="{BB962C8B-B14F-4D97-AF65-F5344CB8AC3E}">
        <p14:creationId xmlns:p14="http://schemas.microsoft.com/office/powerpoint/2010/main" val="147691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7" descr="Spiral.pdf"/>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4762727" y="640080"/>
            <a:ext cx="6756661" cy="5577840"/>
          </a:xfrm>
          <a:prstGeom prst="rect">
            <a:avLst/>
          </a:prstGeom>
        </p:spPr>
      </p:pic>
      <p:sp>
        <p:nvSpPr>
          <p:cNvPr id="61441"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Spiral Lifecycle</a:t>
            </a:r>
          </a:p>
        </p:txBody>
      </p:sp>
      <p:sp>
        <p:nvSpPr>
          <p:cNvPr id="61444" name="TextBox 4"/>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a:solidFill>
                  <a:srgbClr val="FFFFFF"/>
                </a:solidFill>
                <a:latin typeface="+mn-lt"/>
                <a:ea typeface="+mn-ea"/>
              </a:rPr>
              <a:t>(Figure 1.4,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2</a:t>
            </a:r>
            <a:r>
              <a:rPr lang="en-US" altLang="en-US" sz="1500" baseline="30000" dirty="0">
                <a:solidFill>
                  <a:srgbClr val="FFFFFF"/>
                </a:solidFill>
                <a:latin typeface="+mn-lt"/>
                <a:ea typeface="+mn-ea"/>
              </a:rPr>
              <a:t>nd</a:t>
            </a:r>
            <a:r>
              <a:rPr lang="en-US" altLang="en-US" sz="1500" dirty="0">
                <a:solidFill>
                  <a:srgbClr val="FFFFFF"/>
                </a:solidFill>
                <a:latin typeface="+mn-lt"/>
                <a:ea typeface="+mn-ea"/>
              </a:rPr>
              <a:t> Beta edition, 2013.)</a:t>
            </a:r>
          </a:p>
        </p:txBody>
      </p:sp>
      <p:sp>
        <p:nvSpPr>
          <p:cNvPr id="2" name="Slide Number Placeholder 1"/>
          <p:cNvSpPr>
            <a:spLocks noGrp="1"/>
          </p:cNvSpPr>
          <p:nvPr>
            <p:ph type="sldNum" sz="quarter" idx="12"/>
          </p:nvPr>
        </p:nvSpPr>
        <p:spPr/>
        <p:txBody>
          <a:bodyPr/>
          <a:lstStyle/>
          <a:p>
            <a:fld id="{C8C00EBA-F123-634B-AD4A-B6D666CCD8D2}" type="slidenum">
              <a:rPr lang="en-US" smtClean="0"/>
              <a:t>14</a:t>
            </a:fld>
            <a:endParaRPr lang="en-US"/>
          </a:p>
        </p:txBody>
      </p:sp>
    </p:spTree>
    <p:extLst>
      <p:ext uri="{BB962C8B-B14F-4D97-AF65-F5344CB8AC3E}">
        <p14:creationId xmlns:p14="http://schemas.microsoft.com/office/powerpoint/2010/main" val="72769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4"/>
          <p:cNvSpPr>
            <a:spLocks noGrp="1"/>
          </p:cNvSpPr>
          <p:nvPr>
            <p:ph type="title"/>
          </p:nvPr>
        </p:nvSpPr>
        <p:spPr/>
        <p:txBody>
          <a:bodyPr/>
          <a:lstStyle/>
          <a:p>
            <a:r>
              <a:rPr lang="en-US" altLang="en-US" dirty="0"/>
              <a:t>Spiral - Good and Bad</a:t>
            </a:r>
          </a:p>
        </p:txBody>
      </p:sp>
      <p:sp>
        <p:nvSpPr>
          <p:cNvPr id="5" name="Text Placeholder 4"/>
          <p:cNvSpPr>
            <a:spLocks noGrp="1"/>
          </p:cNvSpPr>
          <p:nvPr>
            <p:ph type="body" idx="1"/>
          </p:nvPr>
        </p:nvSpPr>
        <p:spPr/>
        <p:txBody>
          <a:bodyPr/>
          <a:lstStyle/>
          <a:p>
            <a:r>
              <a:rPr lang="en-US" dirty="0"/>
              <a:t>The Good</a:t>
            </a:r>
          </a:p>
        </p:txBody>
      </p:sp>
      <p:sp>
        <p:nvSpPr>
          <p:cNvPr id="6" name="Content Placeholder 5"/>
          <p:cNvSpPr>
            <a:spLocks noGrp="1"/>
          </p:cNvSpPr>
          <p:nvPr>
            <p:ph sz="half" idx="2"/>
          </p:nvPr>
        </p:nvSpPr>
        <p:spPr/>
        <p:txBody>
          <a:bodyPr/>
          <a:lstStyle/>
          <a:p>
            <a:r>
              <a:rPr lang="en-US" altLang="en-US"/>
              <a:t>Iterations involve the customer before the product is completed</a:t>
            </a:r>
          </a:p>
          <a:p>
            <a:pPr lvl="1"/>
            <a:r>
              <a:rPr lang="en-US" altLang="en-US"/>
              <a:t>Reduces chances of misunderstandings</a:t>
            </a:r>
          </a:p>
          <a:p>
            <a:r>
              <a:rPr lang="en-US" altLang="en-US"/>
              <a:t>Risk management part of lifecycle</a:t>
            </a:r>
          </a:p>
          <a:p>
            <a:r>
              <a:rPr lang="en-US" altLang="en-US"/>
              <a:t>Project monitoring easy</a:t>
            </a:r>
          </a:p>
          <a:p>
            <a:r>
              <a:rPr lang="en-US" altLang="en-US"/>
              <a:t>Schedule &amp; cost more realistic over time</a:t>
            </a:r>
            <a:endParaRPr lang="en-US" altLang="en-US" dirty="0"/>
          </a:p>
        </p:txBody>
      </p:sp>
      <p:sp>
        <p:nvSpPr>
          <p:cNvPr id="8" name="Text Placeholder 7"/>
          <p:cNvSpPr>
            <a:spLocks noGrp="1"/>
          </p:cNvSpPr>
          <p:nvPr>
            <p:ph type="body" sz="quarter" idx="3"/>
          </p:nvPr>
        </p:nvSpPr>
        <p:spPr/>
        <p:txBody>
          <a:bodyPr/>
          <a:lstStyle/>
          <a:p>
            <a:r>
              <a:rPr lang="en-US" dirty="0"/>
              <a:t>The Bad</a:t>
            </a:r>
          </a:p>
        </p:txBody>
      </p:sp>
      <p:sp>
        <p:nvSpPr>
          <p:cNvPr id="7" name="Content Placeholder 6"/>
          <p:cNvSpPr>
            <a:spLocks noGrp="1"/>
          </p:cNvSpPr>
          <p:nvPr>
            <p:ph sz="quarter" idx="4"/>
          </p:nvPr>
        </p:nvSpPr>
        <p:spPr/>
        <p:txBody>
          <a:bodyPr/>
          <a:lstStyle/>
          <a:p>
            <a:r>
              <a:rPr lang="en-US" altLang="en-US" dirty="0"/>
              <a:t>Iterations 6 to 24 months long</a:t>
            </a:r>
          </a:p>
          <a:p>
            <a:pPr lvl="1"/>
            <a:r>
              <a:rPr lang="en-US" altLang="en-US" dirty="0"/>
              <a:t>time for customers to change their minds!</a:t>
            </a:r>
          </a:p>
          <a:p>
            <a:r>
              <a:rPr lang="en-US" altLang="en-US" dirty="0"/>
              <a:t>Lots of documentation per iteration</a:t>
            </a:r>
          </a:p>
          <a:p>
            <a:r>
              <a:rPr lang="en-US" altLang="en-US" dirty="0"/>
              <a:t>Lots of rules to follow, hard for whole project</a:t>
            </a:r>
          </a:p>
          <a:p>
            <a:r>
              <a:rPr lang="en-US" altLang="en-US" dirty="0"/>
              <a:t>Cost of process is high</a:t>
            </a:r>
          </a:p>
          <a:p>
            <a:r>
              <a:rPr lang="en-US" altLang="en-US" dirty="0"/>
              <a:t>Hard to meet budget and schedule targets</a:t>
            </a:r>
          </a:p>
        </p:txBody>
      </p:sp>
      <p:sp>
        <p:nvSpPr>
          <p:cNvPr id="2" name="Slide Number Placeholder 1"/>
          <p:cNvSpPr>
            <a:spLocks noGrp="1"/>
          </p:cNvSpPr>
          <p:nvPr>
            <p:ph type="sldNum" sz="quarter" idx="12"/>
          </p:nvPr>
        </p:nvSpPr>
        <p:spPr/>
        <p:txBody>
          <a:bodyPr/>
          <a:lstStyle/>
          <a:p>
            <a:fld id="{C8C00EBA-F123-634B-AD4A-B6D666CCD8D2}" type="slidenum">
              <a:rPr lang="en-US" smtClean="0"/>
              <a:t>15</a:t>
            </a:fld>
            <a:endParaRPr lang="en-US"/>
          </a:p>
        </p:txBody>
      </p:sp>
    </p:spTree>
    <p:extLst>
      <p:ext uri="{BB962C8B-B14F-4D97-AF65-F5344CB8AC3E}">
        <p14:creationId xmlns:p14="http://schemas.microsoft.com/office/powerpoint/2010/main" val="1885822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RUP.pdf"/>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4742017" y="1087971"/>
            <a:ext cx="6798082" cy="46820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Rational Unified Process (RUP) Lifecycle (2003)</a:t>
            </a:r>
          </a:p>
        </p:txBody>
      </p:sp>
      <p:sp>
        <p:nvSpPr>
          <p:cNvPr id="63492" name="TextBox 4"/>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a:solidFill>
                  <a:srgbClr val="FFFFFF"/>
                </a:solidFill>
                <a:latin typeface="+mn-lt"/>
                <a:ea typeface="+mn-ea"/>
              </a:rPr>
              <a:t>Figure 1.5,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2</a:t>
            </a:r>
            <a:r>
              <a:rPr lang="en-US" altLang="en-US" sz="1500" baseline="30000" dirty="0">
                <a:solidFill>
                  <a:srgbClr val="FFFFFF"/>
                </a:solidFill>
                <a:latin typeface="+mn-lt"/>
                <a:ea typeface="+mn-ea"/>
              </a:rPr>
              <a:t>nd</a:t>
            </a:r>
            <a:r>
              <a:rPr lang="en-US" altLang="en-US" sz="1500" dirty="0">
                <a:solidFill>
                  <a:srgbClr val="FFFFFF"/>
                </a:solidFill>
                <a:latin typeface="+mn-lt"/>
                <a:ea typeface="+mn-ea"/>
              </a:rPr>
              <a:t> Beta edition, 2013.</a:t>
            </a:r>
          </a:p>
        </p:txBody>
      </p:sp>
      <p:sp>
        <p:nvSpPr>
          <p:cNvPr id="2" name="Slide Number Placeholder 1"/>
          <p:cNvSpPr>
            <a:spLocks noGrp="1"/>
          </p:cNvSpPr>
          <p:nvPr>
            <p:ph type="sldNum" sz="quarter" idx="12"/>
          </p:nvPr>
        </p:nvSpPr>
        <p:spPr/>
        <p:txBody>
          <a:bodyPr/>
          <a:lstStyle/>
          <a:p>
            <a:fld id="{C8C00EBA-F123-634B-AD4A-B6D666CCD8D2}" type="slidenum">
              <a:rPr lang="en-US" smtClean="0"/>
              <a:t>16</a:t>
            </a:fld>
            <a:endParaRPr lang="en-US"/>
          </a:p>
        </p:txBody>
      </p:sp>
      <p:pic>
        <p:nvPicPr>
          <p:cNvPr id="3" name="Picture 2">
            <a:extLst>
              <a:ext uri="{FF2B5EF4-FFF2-40B4-BE49-F238E27FC236}">
                <a16:creationId xmlns:a16="http://schemas.microsoft.com/office/drawing/2014/main" id="{30D1A6C4-9DB2-42DB-95ED-4FEB94B6B3B4}"/>
              </a:ext>
            </a:extLst>
          </p:cNvPr>
          <p:cNvPicPr>
            <a:picLocks noChangeAspect="1"/>
          </p:cNvPicPr>
          <p:nvPr/>
        </p:nvPicPr>
        <p:blipFill>
          <a:blip r:embed="rId4"/>
          <a:stretch>
            <a:fillRect/>
          </a:stretch>
        </p:blipFill>
        <p:spPr>
          <a:xfrm>
            <a:off x="4806315" y="1212792"/>
            <a:ext cx="6893314" cy="4432415"/>
          </a:xfrm>
          <a:prstGeom prst="rect">
            <a:avLst/>
          </a:prstGeom>
        </p:spPr>
      </p:pic>
    </p:spTree>
    <p:extLst>
      <p:ext uri="{BB962C8B-B14F-4D97-AF65-F5344CB8AC3E}">
        <p14:creationId xmlns:p14="http://schemas.microsoft.com/office/powerpoint/2010/main" val="179412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a:t>RUP Phases</a:t>
            </a:r>
          </a:p>
        </p:txBody>
      </p:sp>
      <p:sp>
        <p:nvSpPr>
          <p:cNvPr id="3" name="Content Placeholder 2"/>
          <p:cNvSpPr>
            <a:spLocks noGrp="1"/>
          </p:cNvSpPr>
          <p:nvPr>
            <p:ph idx="1"/>
          </p:nvPr>
        </p:nvSpPr>
        <p:spPr/>
        <p:txBody>
          <a:bodyPr/>
          <a:lstStyle/>
          <a:p>
            <a:r>
              <a:rPr lang="en-US" dirty="0"/>
              <a:t>4 Phases (can iterate)</a:t>
            </a:r>
          </a:p>
          <a:p>
            <a:pPr marL="457200" indent="-457200">
              <a:buFont typeface="+mj-lt"/>
              <a:buAutoNum type="arabicPeriod"/>
            </a:pPr>
            <a:r>
              <a:rPr lang="en-US" dirty="0"/>
              <a:t>Inception: business case, set schedule and budget, risk assessment </a:t>
            </a:r>
          </a:p>
          <a:p>
            <a:pPr marL="457200" indent="-457200">
              <a:buFont typeface="+mj-lt"/>
              <a:buAutoNum type="arabicPeriod"/>
            </a:pPr>
            <a:r>
              <a:rPr lang="en-US" dirty="0"/>
              <a:t>Elaboration: use cases, SW architecture, prototype</a:t>
            </a:r>
          </a:p>
          <a:p>
            <a:pPr marL="457200" indent="-457200">
              <a:buFont typeface="+mj-lt"/>
              <a:buAutoNum type="arabicPeriod"/>
            </a:pPr>
            <a:r>
              <a:rPr lang="en-US" dirty="0"/>
              <a:t>Construction: codes and tests the product, 1st release.</a:t>
            </a:r>
          </a:p>
          <a:p>
            <a:pPr marL="457200" indent="-457200">
              <a:buFont typeface="+mj-lt"/>
              <a:buAutoNum type="arabicPeriod"/>
            </a:pPr>
            <a:r>
              <a:rPr lang="en-US" dirty="0"/>
              <a:t>Transition: move to real environment, get customer acceptance</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17</a:t>
            </a:fld>
            <a:endParaRPr lang="en-US"/>
          </a:p>
        </p:txBody>
      </p:sp>
    </p:spTree>
    <p:extLst>
      <p:ext uri="{BB962C8B-B14F-4D97-AF65-F5344CB8AC3E}">
        <p14:creationId xmlns:p14="http://schemas.microsoft.com/office/powerpoint/2010/main" val="183587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4"/>
          <p:cNvSpPr>
            <a:spLocks noGrp="1"/>
          </p:cNvSpPr>
          <p:nvPr>
            <p:ph type="title"/>
          </p:nvPr>
        </p:nvSpPr>
        <p:spPr/>
        <p:txBody>
          <a:bodyPr>
            <a:normAutofit/>
          </a:bodyPr>
          <a:lstStyle/>
          <a:p>
            <a:r>
              <a:rPr lang="en-US" altLang="en-US" dirty="0">
                <a:ea typeface="ＭＳ Ｐゴシック" charset="-128"/>
              </a:rPr>
              <a:t>RUP - Good and Bad</a:t>
            </a:r>
          </a:p>
        </p:txBody>
      </p:sp>
      <p:sp>
        <p:nvSpPr>
          <p:cNvPr id="2" name="Text Placeholder 1"/>
          <p:cNvSpPr>
            <a:spLocks noGrp="1"/>
          </p:cNvSpPr>
          <p:nvPr>
            <p:ph type="body" idx="1"/>
          </p:nvPr>
        </p:nvSpPr>
        <p:spPr/>
        <p:txBody>
          <a:bodyPr/>
          <a:lstStyle/>
          <a:p>
            <a:r>
              <a:rPr lang="en-US" dirty="0"/>
              <a:t>the good</a:t>
            </a:r>
          </a:p>
        </p:txBody>
      </p:sp>
      <p:sp>
        <p:nvSpPr>
          <p:cNvPr id="6" name="Content Placeholder 5"/>
          <p:cNvSpPr>
            <a:spLocks noGrp="1"/>
          </p:cNvSpPr>
          <p:nvPr>
            <p:ph sz="half" idx="2"/>
          </p:nvPr>
        </p:nvSpPr>
        <p:spPr/>
        <p:txBody>
          <a:bodyPr/>
          <a:lstStyle/>
          <a:p>
            <a:r>
              <a:rPr lang="en-US" altLang="en-US" dirty="0">
                <a:ea typeface="ＭＳ Ｐゴシック" charset="-128"/>
              </a:rPr>
              <a:t>Business practices tied to development process</a:t>
            </a:r>
          </a:p>
          <a:p>
            <a:r>
              <a:rPr lang="en-US" altLang="en-US" dirty="0">
                <a:ea typeface="ＭＳ Ｐゴシック" charset="-128"/>
              </a:rPr>
              <a:t>Lots of tools from Rational (now IBM)</a:t>
            </a:r>
          </a:p>
          <a:p>
            <a:r>
              <a:rPr lang="en-US" altLang="en-US" dirty="0">
                <a:ea typeface="ＭＳ Ｐゴシック" charset="-128"/>
              </a:rPr>
              <a:t>Tools support gradual improvement of project</a:t>
            </a:r>
          </a:p>
        </p:txBody>
      </p:sp>
      <p:sp>
        <p:nvSpPr>
          <p:cNvPr id="3" name="Text Placeholder 2"/>
          <p:cNvSpPr>
            <a:spLocks noGrp="1"/>
          </p:cNvSpPr>
          <p:nvPr>
            <p:ph type="body" sz="quarter" idx="3"/>
          </p:nvPr>
        </p:nvSpPr>
        <p:spPr/>
        <p:txBody>
          <a:bodyPr/>
          <a:lstStyle/>
          <a:p>
            <a:r>
              <a:rPr lang="en-US" dirty="0"/>
              <a:t>The Bad</a:t>
            </a:r>
          </a:p>
        </p:txBody>
      </p:sp>
      <p:sp>
        <p:nvSpPr>
          <p:cNvPr id="7" name="Content Placeholder 6"/>
          <p:cNvSpPr>
            <a:spLocks noGrp="1"/>
          </p:cNvSpPr>
          <p:nvPr>
            <p:ph sz="quarter" idx="4"/>
          </p:nvPr>
        </p:nvSpPr>
        <p:spPr/>
        <p:txBody>
          <a:bodyPr/>
          <a:lstStyle/>
          <a:p>
            <a:r>
              <a:rPr lang="en-US" altLang="en-US" strike="sngStrike" dirty="0">
                <a:ea typeface="ＭＳ Ｐゴシック" charset="-128"/>
              </a:rPr>
              <a:t>Tools are expensive (not open source)</a:t>
            </a:r>
            <a:r>
              <a:rPr lang="en-US" altLang="en-US" dirty="0">
                <a:ea typeface="ＭＳ Ｐゴシック" charset="-128"/>
              </a:rPr>
              <a:t> … </a:t>
            </a:r>
            <a:r>
              <a:rPr lang="en-US" altLang="en-US" dirty="0" err="1">
                <a:ea typeface="ＭＳ Ｐゴシック" charset="-128"/>
              </a:rPr>
              <a:t>OpenUP</a:t>
            </a:r>
            <a:r>
              <a:rPr lang="en-US" altLang="en-US" dirty="0">
                <a:ea typeface="ＭＳ Ｐゴシック" charset="-128"/>
              </a:rPr>
              <a:t> is an open source implementation of RUP </a:t>
            </a:r>
            <a:r>
              <a:rPr lang="en-US" altLang="en-US" dirty="0">
                <a:ea typeface="ＭＳ Ｐゴシック" charset="-128"/>
                <a:hlinkClick r:id="rId3"/>
              </a:rPr>
              <a:t>[link]</a:t>
            </a:r>
            <a:endParaRPr lang="en-US" altLang="en-US" dirty="0">
              <a:ea typeface="ＭＳ Ｐゴシック" charset="-128"/>
            </a:endParaRPr>
          </a:p>
          <a:p>
            <a:r>
              <a:rPr lang="en-US" altLang="en-US" dirty="0">
                <a:ea typeface="ＭＳ Ｐゴシック" charset="-128"/>
              </a:rPr>
              <a:t>So many options to tailor RUP to a company, so not use all the tools</a:t>
            </a:r>
          </a:p>
          <a:p>
            <a:r>
              <a:rPr lang="en-US" altLang="en-US" dirty="0">
                <a:ea typeface="ＭＳ Ｐゴシック" charset="-128"/>
              </a:rPr>
              <a:t>Only good for medium to  large-scale projects</a:t>
            </a:r>
          </a:p>
          <a:p>
            <a:r>
              <a:rPr lang="en-US" altLang="en-US" dirty="0">
                <a:ea typeface="ＭＳ Ｐゴシック" charset="-128"/>
              </a:rPr>
              <a:t>Manager</a:t>
            </a:r>
            <a:r>
              <a:rPr lang="ja-JP" altLang="en-US" dirty="0">
                <a:ea typeface="ＭＳ Ｐゴシック" charset="-128"/>
              </a:rPr>
              <a:t>’</a:t>
            </a:r>
            <a:r>
              <a:rPr lang="en-US" altLang="ja-JP" dirty="0">
                <a:ea typeface="ＭＳ Ｐゴシック" charset="-128"/>
              </a:rPr>
              <a:t>s call size of iterations to make manageable</a:t>
            </a:r>
            <a:endParaRPr lang="en-US" altLang="en-US" dirty="0">
              <a:ea typeface="ＭＳ Ｐゴシック" charset="-128"/>
            </a:endParaRPr>
          </a:p>
        </p:txBody>
      </p:sp>
      <p:sp>
        <p:nvSpPr>
          <p:cNvPr id="4" name="Slide Number Placeholder 3"/>
          <p:cNvSpPr>
            <a:spLocks noGrp="1"/>
          </p:cNvSpPr>
          <p:nvPr>
            <p:ph type="sldNum" sz="quarter" idx="12"/>
          </p:nvPr>
        </p:nvSpPr>
        <p:spPr/>
        <p:txBody>
          <a:bodyPr/>
          <a:lstStyle/>
          <a:p>
            <a:fld id="{C8C00EBA-F123-634B-AD4A-B6D666CCD8D2}" type="slidenum">
              <a:rPr lang="en-US" smtClean="0"/>
              <a:t>18</a:t>
            </a:fld>
            <a:endParaRPr lang="en-US"/>
          </a:p>
        </p:txBody>
      </p:sp>
    </p:spTree>
    <p:extLst>
      <p:ext uri="{BB962C8B-B14F-4D97-AF65-F5344CB8AC3E}">
        <p14:creationId xmlns:p14="http://schemas.microsoft.com/office/powerpoint/2010/main" val="769496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manage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0976" y="1881189"/>
            <a:ext cx="30956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1"/>
          <p:cNvSpPr>
            <a:spLocks noGrp="1"/>
          </p:cNvSpPr>
          <p:nvPr>
            <p:ph type="title"/>
          </p:nvPr>
        </p:nvSpPr>
        <p:spPr/>
        <p:txBody>
          <a:bodyPr/>
          <a:lstStyle/>
          <a:p>
            <a:r>
              <a:rPr lang="en-US" altLang="en-US" dirty="0"/>
              <a:t>Plan and Document (P&amp;D)</a:t>
            </a:r>
            <a:br>
              <a:rPr lang="en-US" altLang="en-US" dirty="0"/>
            </a:br>
            <a:r>
              <a:rPr lang="en-US" altLang="en-US" dirty="0"/>
              <a:t>Project Manager</a:t>
            </a:r>
          </a:p>
        </p:txBody>
      </p:sp>
      <p:sp>
        <p:nvSpPr>
          <p:cNvPr id="3" name="Content Placeholder 2"/>
          <p:cNvSpPr>
            <a:spLocks noGrp="1"/>
          </p:cNvSpPr>
          <p:nvPr>
            <p:ph idx="1"/>
          </p:nvPr>
        </p:nvSpPr>
        <p:spPr/>
        <p:txBody>
          <a:bodyPr/>
          <a:lstStyle/>
          <a:p>
            <a:r>
              <a:rPr lang="en-US" altLang="en-US" dirty="0"/>
              <a:t>P&amp;D depends on Project Managers</a:t>
            </a:r>
          </a:p>
          <a:p>
            <a:pPr lvl="1"/>
            <a:r>
              <a:rPr lang="en-US" altLang="en-US" dirty="0"/>
              <a:t>Write contract to win the project </a:t>
            </a:r>
          </a:p>
          <a:p>
            <a:pPr lvl="1"/>
            <a:r>
              <a:rPr lang="en-US" altLang="en-US" dirty="0"/>
              <a:t>Recruit development team</a:t>
            </a:r>
          </a:p>
          <a:p>
            <a:pPr lvl="1"/>
            <a:r>
              <a:rPr lang="en-US" altLang="en-US" dirty="0"/>
              <a:t>Evaluate software engineers performance, which sets salary</a:t>
            </a:r>
          </a:p>
          <a:p>
            <a:pPr lvl="1"/>
            <a:r>
              <a:rPr lang="en-US" altLang="en-US" dirty="0"/>
              <a:t>Estimate costs, maintain schedule, evaluate risks &amp; overcomes them</a:t>
            </a:r>
          </a:p>
          <a:p>
            <a:pPr lvl="1"/>
            <a:r>
              <a:rPr lang="en-US" altLang="en-US" dirty="0"/>
              <a:t>Document project management plan</a:t>
            </a:r>
          </a:p>
          <a:p>
            <a:pPr lvl="1"/>
            <a:r>
              <a:rPr lang="en-US" altLang="en-US" dirty="0"/>
              <a:t>Gets credit for success or blamed if projects are late or over budget</a:t>
            </a:r>
          </a:p>
          <a:p>
            <a:pPr lvl="1"/>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19</a:t>
            </a:fld>
            <a:endParaRPr lang="en-US"/>
          </a:p>
        </p:txBody>
      </p:sp>
    </p:spTree>
    <p:extLst>
      <p:ext uri="{BB962C8B-B14F-4D97-AF65-F5344CB8AC3E}">
        <p14:creationId xmlns:p14="http://schemas.microsoft.com/office/powerpoint/2010/main" val="773153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a:t>What Makes a Great Software Engineer?</a:t>
            </a:r>
            <a:br>
              <a:rPr lang="en-US" altLang="en-US" dirty="0"/>
            </a:br>
            <a:endParaRPr lang="en-US" altLang="en-US" dirty="0"/>
          </a:p>
        </p:txBody>
      </p:sp>
      <p:sp>
        <p:nvSpPr>
          <p:cNvPr id="5" name="Rounded Rectangle 4"/>
          <p:cNvSpPr>
            <a:spLocks noChangeArrowheads="1"/>
          </p:cNvSpPr>
          <p:nvPr/>
        </p:nvSpPr>
        <p:spPr bwMode="auto">
          <a:xfrm>
            <a:off x="1143000" y="1815542"/>
            <a:ext cx="4191000" cy="1343317"/>
          </a:xfrm>
          <a:prstGeom prst="roundRect">
            <a:avLst>
              <a:gd name="adj" fmla="val 1090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chemeClr val="bg1"/>
                </a:solidFill>
              </a:rPr>
              <a:t>Always improving</a:t>
            </a:r>
          </a:p>
          <a:p>
            <a:pPr>
              <a:defRPr/>
            </a:pPr>
            <a:r>
              <a:rPr lang="en-US" dirty="0">
                <a:solidFill>
                  <a:schemeClr val="bg1"/>
                </a:solidFill>
              </a:rPr>
              <a:t>Passionate</a:t>
            </a:r>
          </a:p>
          <a:p>
            <a:pPr>
              <a:defRPr/>
            </a:pPr>
            <a:r>
              <a:rPr lang="en-US" dirty="0">
                <a:solidFill>
                  <a:schemeClr val="bg1"/>
                </a:solidFill>
              </a:rPr>
              <a:t>Technically open-minded</a:t>
            </a:r>
          </a:p>
          <a:p>
            <a:pPr>
              <a:defRPr/>
            </a:pPr>
            <a:r>
              <a:rPr lang="en-US" dirty="0">
                <a:solidFill>
                  <a:schemeClr val="bg1"/>
                </a:solidFill>
              </a:rPr>
              <a:t>Data-driven</a:t>
            </a:r>
          </a:p>
        </p:txBody>
      </p:sp>
      <p:sp>
        <p:nvSpPr>
          <p:cNvPr id="6" name="Rounded Rectangle 5"/>
          <p:cNvSpPr>
            <a:spLocks noChangeArrowheads="1"/>
          </p:cNvSpPr>
          <p:nvPr/>
        </p:nvSpPr>
        <p:spPr bwMode="auto">
          <a:xfrm>
            <a:off x="6248400" y="3862658"/>
            <a:ext cx="4572000" cy="2281238"/>
          </a:xfrm>
          <a:prstGeom prst="roundRect">
            <a:avLst>
              <a:gd name="adj" fmla="val 9722"/>
            </a:avLst>
          </a:prstGeom>
          <a:ln>
            <a:headEnd/>
            <a:tailEnd/>
          </a:ln>
        </p:spPr>
        <p:style>
          <a:lnRef idx="3">
            <a:schemeClr val="lt1"/>
          </a:lnRef>
          <a:fillRef idx="1">
            <a:schemeClr val="accent1"/>
          </a:fillRef>
          <a:effectRef idx="1">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Helps others understand </a:t>
            </a:r>
            <a:r>
              <a:rPr lang="en-US" altLang="en-US" sz="1800" dirty="0">
                <a:solidFill>
                  <a:schemeClr val="bg1">
                    <a:lumMod val="85000"/>
                  </a:schemeClr>
                </a:solidFill>
                <a:latin typeface="+mn-lt"/>
              </a:rPr>
              <a:t>by tailoring explanations to them</a:t>
            </a:r>
          </a:p>
          <a:p>
            <a:pPr eaLnBrk="1" hangingPunct="1"/>
            <a:r>
              <a:rPr lang="en-US" altLang="en-US" sz="1800" dirty="0">
                <a:solidFill>
                  <a:schemeClr val="bg1"/>
                </a:solidFill>
                <a:latin typeface="+mn-lt"/>
              </a:rPr>
              <a:t>Creates shared success </a:t>
            </a:r>
            <a:r>
              <a:rPr lang="en-US" altLang="en-US" sz="1800" dirty="0">
                <a:solidFill>
                  <a:schemeClr val="bg1">
                    <a:lumMod val="85000"/>
                  </a:schemeClr>
                </a:solidFill>
                <a:latin typeface="+mn-lt"/>
              </a:rPr>
              <a:t>possibly via personal compromises</a:t>
            </a:r>
          </a:p>
          <a:p>
            <a:pPr eaLnBrk="1" hangingPunct="1"/>
            <a:r>
              <a:rPr lang="en-US" altLang="en-US" sz="1800" dirty="0">
                <a:solidFill>
                  <a:schemeClr val="bg1"/>
                </a:solidFill>
                <a:latin typeface="+mn-lt"/>
              </a:rPr>
              <a:t>Creates “safe haven”</a:t>
            </a:r>
            <a:r>
              <a:rPr lang="en-US" altLang="en-US" sz="1800" dirty="0">
                <a:solidFill>
                  <a:srgbClr val="000000"/>
                </a:solidFill>
                <a:latin typeface="+mn-lt"/>
              </a:rPr>
              <a:t> </a:t>
            </a:r>
            <a:r>
              <a:rPr lang="en-US" altLang="en-US" sz="1800" dirty="0">
                <a:solidFill>
                  <a:schemeClr val="bg1">
                    <a:lumMod val="85000"/>
                  </a:schemeClr>
                </a:solidFill>
                <a:latin typeface="+mn-lt"/>
              </a:rPr>
              <a:t>where others can learn from mistakes</a:t>
            </a:r>
          </a:p>
          <a:p>
            <a:pPr eaLnBrk="1" hangingPunct="1"/>
            <a:r>
              <a:rPr lang="en-US" altLang="en-US" sz="1800" dirty="0">
                <a:solidFill>
                  <a:schemeClr val="bg1"/>
                </a:solidFill>
                <a:latin typeface="+mn-lt"/>
              </a:rPr>
              <a:t>Gives honest feedback</a:t>
            </a:r>
          </a:p>
        </p:txBody>
      </p:sp>
      <p:sp>
        <p:nvSpPr>
          <p:cNvPr id="7" name="Rounded Rectangle 6"/>
          <p:cNvSpPr>
            <a:spLocks noChangeArrowheads="1"/>
          </p:cNvSpPr>
          <p:nvPr/>
        </p:nvSpPr>
        <p:spPr bwMode="auto">
          <a:xfrm>
            <a:off x="1082040" y="3599539"/>
            <a:ext cx="4419600" cy="2211868"/>
          </a:xfrm>
          <a:prstGeom prst="roundRect">
            <a:avLst>
              <a:gd name="adj" fmla="val 947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Knows people &amp; organization</a:t>
            </a:r>
          </a:p>
          <a:p>
            <a:pPr eaLnBrk="1" hangingPunct="1"/>
            <a:r>
              <a:rPr lang="en-US" altLang="en-US" sz="1800" dirty="0">
                <a:solidFill>
                  <a:schemeClr val="bg1"/>
                </a:solidFill>
                <a:latin typeface="+mn-lt"/>
              </a:rPr>
              <a:t>Updates mental models </a:t>
            </a:r>
            <a:r>
              <a:rPr lang="en-US" altLang="en-US" sz="1800" dirty="0">
                <a:solidFill>
                  <a:schemeClr val="bg1">
                    <a:lumMod val="85000"/>
                  </a:schemeClr>
                </a:solidFill>
                <a:latin typeface="+mn-lt"/>
              </a:rPr>
              <a:t>when learn new skills/facts/context</a:t>
            </a:r>
          </a:p>
          <a:p>
            <a:pPr eaLnBrk="1" hangingPunct="1"/>
            <a:r>
              <a:rPr lang="en-US" altLang="en-US" sz="1800" dirty="0">
                <a:solidFill>
                  <a:schemeClr val="bg1"/>
                </a:solidFill>
                <a:latin typeface="+mn-lt"/>
              </a:rPr>
              <a:t>Consider situation at multiple levels </a:t>
            </a:r>
            <a:r>
              <a:rPr lang="en-US" altLang="en-US" sz="1800" dirty="0">
                <a:solidFill>
                  <a:schemeClr val="bg1">
                    <a:lumMod val="85000"/>
                  </a:schemeClr>
                </a:solidFill>
                <a:latin typeface="+mn-lt"/>
              </a:rPr>
              <a:t>when making judgments</a:t>
            </a:r>
          </a:p>
          <a:p>
            <a:pPr eaLnBrk="1" hangingPunct="1"/>
            <a:r>
              <a:rPr lang="en-US" altLang="en-US" sz="1800" dirty="0">
                <a:solidFill>
                  <a:schemeClr val="bg1"/>
                </a:solidFill>
                <a:latin typeface="+mn-lt"/>
              </a:rPr>
              <a:t>Can reason about complex &amp; intertwining ideas</a:t>
            </a:r>
          </a:p>
        </p:txBody>
      </p:sp>
      <p:sp>
        <p:nvSpPr>
          <p:cNvPr id="8" name="Rounded Rectangle 7"/>
          <p:cNvSpPr>
            <a:spLocks noChangeArrowheads="1"/>
          </p:cNvSpPr>
          <p:nvPr/>
        </p:nvSpPr>
        <p:spPr bwMode="auto">
          <a:xfrm>
            <a:off x="6477000" y="1813090"/>
            <a:ext cx="4343400" cy="1531904"/>
          </a:xfrm>
          <a:prstGeom prst="roundRect">
            <a:avLst>
              <a:gd name="adj" fmla="val 1172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Elegant solutions</a:t>
            </a:r>
          </a:p>
          <a:p>
            <a:pPr eaLnBrk="1" hangingPunct="1"/>
            <a:r>
              <a:rPr lang="en-US" altLang="en-US" sz="1800" dirty="0">
                <a:solidFill>
                  <a:schemeClr val="bg1"/>
                </a:solidFill>
                <a:latin typeface="+mn-lt"/>
              </a:rPr>
              <a:t>Creative thinking </a:t>
            </a:r>
            <a:r>
              <a:rPr lang="en-US" altLang="en-US" sz="1800" dirty="0">
                <a:solidFill>
                  <a:schemeClr val="bg1">
                    <a:lumMod val="85000"/>
                  </a:schemeClr>
                </a:solidFill>
                <a:latin typeface="+mn-lt"/>
              </a:rPr>
              <a:t>when faced with limitations of current solutions</a:t>
            </a:r>
          </a:p>
          <a:p>
            <a:pPr eaLnBrk="1" hangingPunct="1"/>
            <a:r>
              <a:rPr lang="en-US" altLang="en-US" sz="1800" dirty="0">
                <a:solidFill>
                  <a:schemeClr val="bg1"/>
                </a:solidFill>
                <a:latin typeface="+mn-lt"/>
              </a:rPr>
              <a:t>Anticipates technical needs </a:t>
            </a:r>
            <a:r>
              <a:rPr lang="en-US" altLang="en-US" sz="1800" dirty="0">
                <a:solidFill>
                  <a:schemeClr val="bg1">
                    <a:lumMod val="85000"/>
                  </a:schemeClr>
                </a:solidFill>
                <a:latin typeface="+mn-lt"/>
              </a:rPr>
              <a:t>based on prior experience</a:t>
            </a:r>
          </a:p>
        </p:txBody>
      </p:sp>
      <p:sp>
        <p:nvSpPr>
          <p:cNvPr id="9" name="TextBox 8"/>
          <p:cNvSpPr txBox="1"/>
          <p:nvPr/>
        </p:nvSpPr>
        <p:spPr>
          <a:xfrm>
            <a:off x="1143000" y="3147059"/>
            <a:ext cx="4191000" cy="369332"/>
          </a:xfrm>
          <a:prstGeom prst="rect">
            <a:avLst/>
          </a:prstGeom>
          <a:noFill/>
        </p:spPr>
        <p:txBody>
          <a:bodyPr wrap="square">
            <a:spAutoFit/>
          </a:bodyPr>
          <a:lstStyle/>
          <a:p>
            <a:pPr algn="ctr">
              <a:defRPr/>
            </a:pPr>
            <a:r>
              <a:rPr lang="en-US" b="1" dirty="0">
                <a:ea typeface="ＭＳ Ｐゴシック" charset="0"/>
                <a:cs typeface="ＭＳ Ｐゴシック" charset="0"/>
              </a:rPr>
              <a:t>Personal Characteristics</a:t>
            </a:r>
          </a:p>
        </p:txBody>
      </p:sp>
      <p:sp>
        <p:nvSpPr>
          <p:cNvPr id="10" name="TextBox 9"/>
          <p:cNvSpPr txBox="1">
            <a:spLocks noChangeArrowheads="1"/>
          </p:cNvSpPr>
          <p:nvPr/>
        </p:nvSpPr>
        <p:spPr bwMode="auto">
          <a:xfrm>
            <a:off x="6477000" y="6067421"/>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latin typeface="+mn-lt"/>
              </a:rPr>
              <a:t>Team Skills</a:t>
            </a:r>
          </a:p>
        </p:txBody>
      </p:sp>
      <p:sp>
        <p:nvSpPr>
          <p:cNvPr id="11" name="TextBox 10"/>
          <p:cNvSpPr txBox="1">
            <a:spLocks noChangeArrowheads="1"/>
          </p:cNvSpPr>
          <p:nvPr/>
        </p:nvSpPr>
        <p:spPr bwMode="auto">
          <a:xfrm>
            <a:off x="6553200" y="3414873"/>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t>Technical Skills</a:t>
            </a:r>
          </a:p>
        </p:txBody>
      </p:sp>
      <p:sp>
        <p:nvSpPr>
          <p:cNvPr id="12" name="TextBox 11"/>
          <p:cNvSpPr txBox="1">
            <a:spLocks noChangeArrowheads="1"/>
          </p:cNvSpPr>
          <p:nvPr/>
        </p:nvSpPr>
        <p:spPr bwMode="auto">
          <a:xfrm>
            <a:off x="1082040" y="5882755"/>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latin typeface="+mn-lt"/>
              </a:rPr>
              <a:t>Decision Making</a:t>
            </a:r>
          </a:p>
        </p:txBody>
      </p:sp>
      <p:sp>
        <p:nvSpPr>
          <p:cNvPr id="2" name="Slide Number Placeholder 1"/>
          <p:cNvSpPr>
            <a:spLocks noGrp="1"/>
          </p:cNvSpPr>
          <p:nvPr>
            <p:ph type="sldNum" sz="quarter" idx="12"/>
          </p:nvPr>
        </p:nvSpPr>
        <p:spPr/>
        <p:txBody>
          <a:bodyPr/>
          <a:lstStyle/>
          <a:p>
            <a:fld id="{C8C00EBA-F123-634B-AD4A-B6D666CCD8D2}" type="slidenum">
              <a:rPr lang="en-US" smtClean="0"/>
              <a:t>2</a:t>
            </a:fld>
            <a:endParaRPr lang="en-US"/>
          </a:p>
        </p:txBody>
      </p:sp>
      <p:sp>
        <p:nvSpPr>
          <p:cNvPr id="13" name="Rectangle 12">
            <a:extLst>
              <a:ext uri="{FF2B5EF4-FFF2-40B4-BE49-F238E27FC236}">
                <a16:creationId xmlns:a16="http://schemas.microsoft.com/office/drawing/2014/main" id="{E4D33C16-FC7E-491E-B5A1-D91E68D5238A}"/>
              </a:ext>
            </a:extLst>
          </p:cNvPr>
          <p:cNvSpPr/>
          <p:nvPr/>
        </p:nvSpPr>
        <p:spPr>
          <a:xfrm>
            <a:off x="6126479" y="3814183"/>
            <a:ext cx="4808913" cy="7495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70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4" descr="hiera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120" y="239268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Title 1"/>
          <p:cNvSpPr>
            <a:spLocks noGrp="1"/>
          </p:cNvSpPr>
          <p:nvPr>
            <p:ph type="title"/>
          </p:nvPr>
        </p:nvSpPr>
        <p:spPr/>
        <p:txBody>
          <a:bodyPr/>
          <a:lstStyle/>
          <a:p>
            <a:r>
              <a:rPr lang="en-US" altLang="en-US" dirty="0"/>
              <a:t>P&amp;D Team Size</a:t>
            </a:r>
          </a:p>
        </p:txBody>
      </p:sp>
      <p:sp>
        <p:nvSpPr>
          <p:cNvPr id="3" name="Content Placeholder 2"/>
          <p:cNvSpPr>
            <a:spLocks noGrp="1"/>
          </p:cNvSpPr>
          <p:nvPr>
            <p:ph idx="1"/>
          </p:nvPr>
        </p:nvSpPr>
        <p:spPr/>
        <p:txBody>
          <a:bodyPr/>
          <a:lstStyle/>
          <a:p>
            <a:r>
              <a:rPr lang="ja-JP" altLang="en-US"/>
              <a:t>“</a:t>
            </a:r>
            <a:r>
              <a:rPr lang="en-US" altLang="ja-JP"/>
              <a:t>Adding manpower to a late software project makes it later.</a:t>
            </a:r>
            <a:r>
              <a:rPr lang="ja-JP" altLang="en-US"/>
              <a:t>”</a:t>
            </a:r>
            <a:endParaRPr lang="en-US" altLang="ja-JP"/>
          </a:p>
          <a:p>
            <a:r>
              <a:rPr lang="en-US" altLang="en-US"/>
              <a:t>	Fred Brooks, Jr., </a:t>
            </a:r>
            <a:br>
              <a:rPr lang="en-US" altLang="en-US"/>
            </a:br>
            <a:r>
              <a:rPr lang="en-US" altLang="en-US"/>
              <a:t>The Mythical Man-Month</a:t>
            </a:r>
          </a:p>
          <a:p>
            <a:r>
              <a:rPr lang="en-US" altLang="en-US"/>
              <a:t>It takes time for new </a:t>
            </a:r>
            <a:br>
              <a:rPr lang="en-US" altLang="en-US"/>
            </a:br>
            <a:r>
              <a:rPr lang="en-US" altLang="en-US"/>
              <a:t>people to learn project</a:t>
            </a:r>
          </a:p>
          <a:p>
            <a:r>
              <a:rPr lang="en-US" altLang="en-US"/>
              <a:t>Communication time grows </a:t>
            </a:r>
            <a:br>
              <a:rPr lang="en-US" altLang="en-US"/>
            </a:br>
            <a:r>
              <a:rPr lang="en-US" altLang="en-US"/>
              <a:t>with size, leaving less time for work</a:t>
            </a:r>
          </a:p>
          <a:p>
            <a:r>
              <a:rPr lang="en-US" altLang="en-US"/>
              <a:t>Groups 4 to 9 people, but hierarchically composed for larger projects</a:t>
            </a:r>
          </a:p>
        </p:txBody>
      </p:sp>
      <p:sp>
        <p:nvSpPr>
          <p:cNvPr id="2" name="Slide Number Placeholder 1"/>
          <p:cNvSpPr>
            <a:spLocks noGrp="1"/>
          </p:cNvSpPr>
          <p:nvPr>
            <p:ph type="sldNum" sz="quarter" idx="12"/>
          </p:nvPr>
        </p:nvSpPr>
        <p:spPr/>
        <p:txBody>
          <a:bodyPr/>
          <a:lstStyle/>
          <a:p>
            <a:fld id="{C8C00EBA-F123-634B-AD4A-B6D666CCD8D2}" type="slidenum">
              <a:rPr lang="en-US" smtClean="0"/>
              <a:t>20</a:t>
            </a:fld>
            <a:endParaRPr lang="en-US"/>
          </a:p>
        </p:txBody>
      </p:sp>
    </p:spTree>
    <p:extLst>
      <p:ext uri="{BB962C8B-B14F-4D97-AF65-F5344CB8AC3E}">
        <p14:creationId xmlns:p14="http://schemas.microsoft.com/office/powerpoint/2010/main" val="2108658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sz="3600" dirty="0"/>
              <a:t>Question: Which statement is FALSE about Waterfall, Spiral, and Rational Unified Process lifecycles?</a:t>
            </a:r>
            <a:endParaRPr lang="en-US" sz="3600" dirty="0"/>
          </a:p>
        </p:txBody>
      </p:sp>
      <p:sp>
        <p:nvSpPr>
          <p:cNvPr id="3" name="Content Placeholder 2"/>
          <p:cNvSpPr>
            <a:spLocks noGrp="1"/>
          </p:cNvSpPr>
          <p:nvPr>
            <p:ph idx="1"/>
          </p:nvPr>
        </p:nvSpPr>
        <p:spPr/>
        <p:txBody>
          <a:bodyPr/>
          <a:lstStyle/>
          <a:p>
            <a:pPr marL="457200" indent="-457200">
              <a:buFont typeface="+mj-lt"/>
              <a:buAutoNum type="alphaUcPeriod"/>
            </a:pPr>
            <a:r>
              <a:rPr lang="en-US" dirty="0"/>
              <a:t>All rely on careful planning and measure progress against the plan</a:t>
            </a:r>
          </a:p>
          <a:p>
            <a:pPr marL="457200" indent="-457200">
              <a:buFont typeface="+mj-lt"/>
              <a:buAutoNum type="alphaUcPeriod"/>
            </a:pPr>
            <a:r>
              <a:rPr lang="en-US" dirty="0"/>
              <a:t>All rely on thorough documentation</a:t>
            </a:r>
          </a:p>
          <a:p>
            <a:pPr marL="457200" indent="-457200">
              <a:buFont typeface="+mj-lt"/>
              <a:buAutoNum type="alphaUcPeriod"/>
            </a:pPr>
            <a:r>
              <a:rPr lang="en-US" dirty="0"/>
              <a:t>All rely on a manager to be in charge of the project</a:t>
            </a:r>
          </a:p>
          <a:p>
            <a:pPr marL="457200" indent="-457200">
              <a:buFont typeface="+mj-lt"/>
              <a:buAutoNum type="alphaUcPeriod"/>
            </a:pPr>
            <a:r>
              <a:rPr lang="en-US" dirty="0"/>
              <a:t>All use iteration and prototypes</a:t>
            </a:r>
          </a:p>
        </p:txBody>
      </p:sp>
      <p:sp>
        <p:nvSpPr>
          <p:cNvPr id="4" name="Slide Number Placeholder 3"/>
          <p:cNvSpPr>
            <a:spLocks noGrp="1"/>
          </p:cNvSpPr>
          <p:nvPr>
            <p:ph type="sldNum" sz="quarter" idx="12"/>
          </p:nvPr>
        </p:nvSpPr>
        <p:spPr/>
        <p:txBody>
          <a:bodyPr/>
          <a:lstStyle/>
          <a:p>
            <a:fld id="{C8C00EBA-F123-634B-AD4A-B6D666CCD8D2}" type="slidenum">
              <a:rPr lang="en-US" smtClean="0"/>
              <a:t>21</a:t>
            </a:fld>
            <a:endParaRPr lang="en-US"/>
          </a:p>
        </p:txBody>
      </p:sp>
    </p:spTree>
    <p:extLst>
      <p:ext uri="{BB962C8B-B14F-4D97-AF65-F5344CB8AC3E}">
        <p14:creationId xmlns:p14="http://schemas.microsoft.com/office/powerpoint/2010/main" val="198034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normAutofit fontScale="90000"/>
          </a:bodyPr>
          <a:lstStyle/>
          <a:p>
            <a:br>
              <a:rPr lang="en-US" altLang="en-US" dirty="0"/>
            </a:br>
            <a:br>
              <a:rPr lang="en-US" altLang="en-US" dirty="0"/>
            </a:br>
            <a:br>
              <a:rPr lang="en-US" altLang="en-US" dirty="0"/>
            </a:br>
            <a:br>
              <a:rPr lang="en-US" altLang="en-US" dirty="0"/>
            </a:br>
            <a:br>
              <a:rPr lang="en-US" altLang="en-US" dirty="0"/>
            </a:br>
            <a:r>
              <a:rPr lang="en-US" altLang="en-US" dirty="0"/>
              <a:t> Development processes: Agile </a:t>
            </a:r>
          </a:p>
        </p:txBody>
      </p:sp>
      <p:sp>
        <p:nvSpPr>
          <p:cNvPr id="73730" name="Rectangle 3"/>
          <p:cNvSpPr>
            <a:spLocks noGrp="1" noChangeArrowheads="1"/>
          </p:cNvSpPr>
          <p:nvPr>
            <p:ph type="body" idx="1"/>
          </p:nvPr>
        </p:nvSpPr>
        <p:spPr/>
        <p:txBody>
          <a:bodyPr/>
          <a:lstStyle/>
          <a:p>
            <a:r>
              <a:rPr lang="en-US" altLang="en-US" dirty="0"/>
              <a:t>(Engineering Long Lasting Software §1.9)</a:t>
            </a:r>
          </a:p>
          <a:p>
            <a:r>
              <a:rPr lang="en-US" altLang="en-US" dirty="0"/>
              <a:t>David Patterson</a:t>
            </a:r>
          </a:p>
        </p:txBody>
      </p:sp>
      <p:sp>
        <p:nvSpPr>
          <p:cNvPr id="2" name="Slide Number Placeholder 1"/>
          <p:cNvSpPr>
            <a:spLocks noGrp="1"/>
          </p:cNvSpPr>
          <p:nvPr>
            <p:ph type="sldNum" sz="quarter" idx="12"/>
          </p:nvPr>
        </p:nvSpPr>
        <p:spPr/>
        <p:txBody>
          <a:bodyPr/>
          <a:lstStyle/>
          <a:p>
            <a:fld id="{C8C00EBA-F123-634B-AD4A-B6D666CCD8D2}" type="slidenum">
              <a:rPr lang="en-US" smtClean="0"/>
              <a:t>22</a:t>
            </a:fld>
            <a:endParaRPr lang="en-US"/>
          </a:p>
        </p:txBody>
      </p:sp>
    </p:spTree>
    <p:extLst>
      <p:ext uri="{BB962C8B-B14F-4D97-AF65-F5344CB8AC3E}">
        <p14:creationId xmlns:p14="http://schemas.microsoft.com/office/powerpoint/2010/main" val="27413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a:t>Agile Manifesto, 2001</a:t>
            </a:r>
          </a:p>
        </p:txBody>
      </p:sp>
      <p:sp>
        <p:nvSpPr>
          <p:cNvPr id="3" name="Content Placeholder 2"/>
          <p:cNvSpPr>
            <a:spLocks noGrp="1"/>
          </p:cNvSpPr>
          <p:nvPr>
            <p:ph idx="1"/>
          </p:nvPr>
        </p:nvSpPr>
        <p:spPr/>
        <p:txBody>
          <a:bodyPr/>
          <a:lstStyle/>
          <a:p>
            <a:r>
              <a:rPr lang="ja-JP" altLang="en-US" dirty="0"/>
              <a:t>“</a:t>
            </a:r>
            <a:r>
              <a:rPr lang="en-US" altLang="ja-JP" dirty="0"/>
              <a:t>We are uncovering better ways of developing SW by doing it and helping others do it. Through this work we have come to value</a:t>
            </a:r>
          </a:p>
          <a:p>
            <a:r>
              <a:rPr lang="en-US" altLang="en-US" dirty="0"/>
              <a:t> </a:t>
            </a:r>
            <a:r>
              <a:rPr lang="en-US" altLang="en-US" b="1" dirty="0"/>
              <a:t>Individuals and interactions </a:t>
            </a:r>
            <a:r>
              <a:rPr lang="en-US" altLang="en-US" dirty="0"/>
              <a:t>over processes &amp; tools</a:t>
            </a:r>
          </a:p>
          <a:p>
            <a:r>
              <a:rPr lang="en-US" altLang="en-US" dirty="0"/>
              <a:t> </a:t>
            </a:r>
            <a:r>
              <a:rPr lang="en-US" altLang="en-US" b="1" dirty="0"/>
              <a:t>Working software </a:t>
            </a:r>
            <a:r>
              <a:rPr lang="en-US" altLang="en-US" dirty="0"/>
              <a:t>over comprehensive documentation</a:t>
            </a:r>
          </a:p>
          <a:p>
            <a:r>
              <a:rPr lang="en-US" altLang="en-US" dirty="0"/>
              <a:t> </a:t>
            </a:r>
            <a:r>
              <a:rPr lang="en-US" altLang="en-US" b="1" dirty="0"/>
              <a:t>Customer collaboration </a:t>
            </a:r>
            <a:r>
              <a:rPr lang="en-US" altLang="en-US" dirty="0"/>
              <a:t>over contract negotiation</a:t>
            </a:r>
          </a:p>
          <a:p>
            <a:r>
              <a:rPr lang="en-US" altLang="en-US" dirty="0"/>
              <a:t> </a:t>
            </a:r>
            <a:r>
              <a:rPr lang="en-US" altLang="en-US" b="1" dirty="0"/>
              <a:t>Responding to change </a:t>
            </a:r>
            <a:r>
              <a:rPr lang="en-US" altLang="en-US" dirty="0"/>
              <a:t>over following a plan</a:t>
            </a:r>
          </a:p>
          <a:p>
            <a:r>
              <a:rPr lang="en-US" altLang="en-US" dirty="0"/>
              <a:t>That is, while there is value in the items on the right, we value the items on the left more.</a:t>
            </a:r>
            <a:r>
              <a:rPr lang="ja-JP" altLang="en-US" dirty="0"/>
              <a:t>”</a:t>
            </a:r>
            <a:endParaRPr lang="en-US" altLang="ja-JP" dirty="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23</a:t>
            </a:fld>
            <a:endParaRPr lang="en-US"/>
          </a:p>
        </p:txBody>
      </p:sp>
    </p:spTree>
    <p:extLst>
      <p:ext uri="{BB962C8B-B14F-4D97-AF65-F5344CB8AC3E}">
        <p14:creationId xmlns:p14="http://schemas.microsoft.com/office/powerpoint/2010/main" val="196548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a:ea typeface="ＭＳ Ｐゴシック" charset="-128"/>
              </a:rPr>
              <a:t>Agile Then and Now</a:t>
            </a:r>
          </a:p>
        </p:txBody>
      </p:sp>
      <p:sp>
        <p:nvSpPr>
          <p:cNvPr id="88067" name="Content Placeholder 2"/>
          <p:cNvSpPr>
            <a:spLocks noGrp="1"/>
          </p:cNvSpPr>
          <p:nvPr>
            <p:ph idx="1"/>
          </p:nvPr>
        </p:nvSpPr>
        <p:spPr/>
        <p:txBody>
          <a:bodyPr/>
          <a:lstStyle/>
          <a:p>
            <a:r>
              <a:rPr lang="en-US" altLang="en-US" dirty="0">
                <a:ea typeface="ＭＳ Ｐゴシック" charset="-128"/>
              </a:rPr>
              <a:t>Controversial in 2001</a:t>
            </a:r>
          </a:p>
          <a:p>
            <a:pPr lvl="1"/>
            <a:r>
              <a:rPr lang="ja-JP" altLang="en-US" dirty="0">
                <a:ea typeface="ＭＳ Ｐゴシック" charset="-128"/>
              </a:rPr>
              <a:t>“</a:t>
            </a:r>
            <a:r>
              <a:rPr lang="en-US" altLang="ja-JP" dirty="0">
                <a:ea typeface="ＭＳ Ｐゴシック" charset="-128"/>
              </a:rPr>
              <a:t>… yet another attempt to undermine the discipline of software engineering… nothing more than an attempt to legitimize hacker behavior.</a:t>
            </a:r>
            <a:r>
              <a:rPr lang="ja-JP" altLang="en-US" dirty="0">
                <a:ea typeface="ＭＳ Ｐゴシック" charset="-128"/>
              </a:rPr>
              <a:t>”</a:t>
            </a:r>
            <a:br>
              <a:rPr lang="en-US" altLang="ja-JP" dirty="0">
                <a:ea typeface="ＭＳ Ｐゴシック" charset="-128"/>
              </a:rPr>
            </a:br>
            <a:r>
              <a:rPr lang="en-US" altLang="en-US" dirty="0">
                <a:ea typeface="ＭＳ Ｐゴシック" charset="-128"/>
              </a:rPr>
              <a:t>Steven </a:t>
            </a:r>
            <a:r>
              <a:rPr lang="en-US" altLang="en-US" dirty="0" err="1">
                <a:ea typeface="ＭＳ Ｐゴシック" charset="-128"/>
              </a:rPr>
              <a:t>Ratkin</a:t>
            </a:r>
            <a:r>
              <a:rPr lang="en-US" altLang="en-US" dirty="0">
                <a:ea typeface="ＭＳ Ｐゴシック" charset="-128"/>
              </a:rPr>
              <a:t>, </a:t>
            </a:r>
            <a:r>
              <a:rPr lang="ja-JP" altLang="en-US" dirty="0">
                <a:ea typeface="ＭＳ Ｐゴシック" charset="-128"/>
              </a:rPr>
              <a:t>“</a:t>
            </a:r>
            <a:r>
              <a:rPr lang="en-US" altLang="ja-JP" dirty="0">
                <a:ea typeface="ＭＳ Ｐゴシック" charset="-128"/>
              </a:rPr>
              <a:t>Manifesto Elicits Cynicism,</a:t>
            </a:r>
            <a:r>
              <a:rPr lang="ja-JP" altLang="en-US" dirty="0">
                <a:ea typeface="ＭＳ Ｐゴシック" charset="-128"/>
              </a:rPr>
              <a:t>”</a:t>
            </a:r>
            <a:r>
              <a:rPr lang="en-US" altLang="en-US" dirty="0">
                <a:ea typeface="ＭＳ Ｐゴシック" charset="-128"/>
              </a:rPr>
              <a:t> </a:t>
            </a:r>
            <a:r>
              <a:rPr lang="en-US" altLang="en-US" i="1" dirty="0">
                <a:ea typeface="ＭＳ Ｐゴシック" charset="-128"/>
              </a:rPr>
              <a:t>IEEE Computer</a:t>
            </a:r>
            <a:r>
              <a:rPr lang="en-US" altLang="en-US" dirty="0">
                <a:ea typeface="ＭＳ Ｐゴシック" charset="-128"/>
              </a:rPr>
              <a:t>, 2001</a:t>
            </a:r>
          </a:p>
          <a:p>
            <a:r>
              <a:rPr lang="en-US" altLang="en-US" dirty="0">
                <a:ea typeface="ＭＳ Ｐゴシック" charset="-128"/>
              </a:rPr>
              <a:t>Accepted in 2013</a:t>
            </a:r>
          </a:p>
          <a:p>
            <a:pPr lvl="1"/>
            <a:r>
              <a:rPr lang="en-US" altLang="en-US" dirty="0">
                <a:ea typeface="ＭＳ Ｐゴシック" charset="-128"/>
              </a:rPr>
              <a:t>2012 study of 66 projects found majority using Agile, even for distributed teams</a:t>
            </a: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24</a:t>
            </a:fld>
            <a:endParaRPr lang="en-US"/>
          </a:p>
        </p:txBody>
      </p:sp>
    </p:spTree>
    <p:extLst>
      <p:ext uri="{BB962C8B-B14F-4D97-AF65-F5344CB8AC3E}">
        <p14:creationId xmlns:p14="http://schemas.microsoft.com/office/powerpoint/2010/main" val="12447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Agile</a:t>
            </a:r>
          </a:p>
        </p:txBody>
      </p:sp>
      <p:sp>
        <p:nvSpPr>
          <p:cNvPr id="88067" name="Content Placeholder 2"/>
          <p:cNvSpPr>
            <a:spLocks noGrp="1"/>
          </p:cNvSpPr>
          <p:nvPr>
            <p:ph idx="1"/>
          </p:nvPr>
        </p:nvSpPr>
        <p:spPr/>
        <p:txBody>
          <a:bodyPr>
            <a:normAutofit/>
          </a:bodyPr>
          <a:lstStyle/>
          <a:p>
            <a:r>
              <a:rPr lang="en-US" altLang="en-US" dirty="0">
                <a:ea typeface="ＭＳ Ｐゴシック" charset="-128"/>
              </a:rPr>
              <a:t>Philosophies: Agile &amp; Lean</a:t>
            </a:r>
          </a:p>
          <a:p>
            <a:r>
              <a:rPr lang="en-US" altLang="en-US" dirty="0">
                <a:ea typeface="ＭＳ Ｐゴシック" charset="-128"/>
              </a:rPr>
              <a:t>Processes/Methodologies: Scrum, Kanban, XP, and Scaled Agile</a:t>
            </a:r>
          </a:p>
          <a:p>
            <a:r>
              <a:rPr lang="en-US" altLang="en-US" dirty="0">
                <a:ea typeface="ＭＳ Ｐゴシック" charset="-128"/>
              </a:rPr>
              <a:t>Process Frameworks: CMMI &amp; ISO</a:t>
            </a: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25</a:t>
            </a:fld>
            <a:endParaRPr lang="en-US"/>
          </a:p>
        </p:txBody>
      </p:sp>
    </p:spTree>
    <p:extLst>
      <p:ext uri="{BB962C8B-B14F-4D97-AF65-F5344CB8AC3E}">
        <p14:creationId xmlns:p14="http://schemas.microsoft.com/office/powerpoint/2010/main" val="4239164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Scrum</a:t>
            </a:r>
          </a:p>
        </p:txBody>
      </p:sp>
      <p:sp>
        <p:nvSpPr>
          <p:cNvPr id="88067" name="Content Placeholder 2"/>
          <p:cNvSpPr>
            <a:spLocks noGrp="1"/>
          </p:cNvSpPr>
          <p:nvPr>
            <p:ph idx="1"/>
          </p:nvPr>
        </p:nvSpPr>
        <p:spPr/>
        <p:txBody>
          <a:bodyPr>
            <a:normAutofit/>
          </a:bodyPr>
          <a:lstStyle/>
          <a:p>
            <a:r>
              <a:rPr lang="en-US" altLang="en-US" dirty="0">
                <a:ea typeface="ＭＳ Ｐゴシック" charset="-128"/>
              </a:rPr>
              <a:t>Sprints</a:t>
            </a:r>
          </a:p>
          <a:p>
            <a:r>
              <a:rPr lang="en-US" altLang="en-US" dirty="0">
                <a:ea typeface="ＭＳ Ｐゴシック" charset="-128"/>
              </a:rPr>
              <a:t>Backlogs</a:t>
            </a:r>
          </a:p>
          <a:p>
            <a:r>
              <a:rPr lang="en-US" altLang="en-US" dirty="0">
                <a:ea typeface="ＭＳ Ｐゴシック" charset="-128"/>
              </a:rPr>
              <a:t>User Stories</a:t>
            </a:r>
          </a:p>
          <a:p>
            <a:r>
              <a:rPr lang="en-US" altLang="en-US" dirty="0">
                <a:ea typeface="ＭＳ Ｐゴシック" charset="-128"/>
              </a:rPr>
              <a:t>Sprint Planning</a:t>
            </a:r>
          </a:p>
          <a:p>
            <a:r>
              <a:rPr lang="en-US" altLang="en-US" dirty="0">
                <a:ea typeface="ＭＳ Ｐゴシック" charset="-128"/>
              </a:rPr>
              <a:t>Daily Standups</a:t>
            </a:r>
          </a:p>
          <a:p>
            <a:r>
              <a:rPr lang="en-US" altLang="en-US" dirty="0">
                <a:ea typeface="ＭＳ Ｐゴシック" charset="-128"/>
              </a:rPr>
              <a:t>Continuous Improvement</a:t>
            </a:r>
          </a:p>
          <a:p>
            <a:r>
              <a:rPr lang="en-US" altLang="en-US" dirty="0">
                <a:ea typeface="ＭＳ Ｐゴシック" charset="-128"/>
              </a:rPr>
              <a:t>Retrospectives</a:t>
            </a:r>
          </a:p>
          <a:p>
            <a:r>
              <a:rPr lang="en-US" altLang="en-US" dirty="0">
                <a:ea typeface="ＭＳ Ｐゴシック" charset="-128"/>
              </a:rPr>
              <a:t>…</a:t>
            </a: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26</a:t>
            </a:fld>
            <a:endParaRPr lang="en-US"/>
          </a:p>
        </p:txBody>
      </p:sp>
    </p:spTree>
    <p:extLst>
      <p:ext uri="{BB962C8B-B14F-4D97-AF65-F5344CB8AC3E}">
        <p14:creationId xmlns:p14="http://schemas.microsoft.com/office/powerpoint/2010/main" val="109093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0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ja-JP" dirty="0"/>
              <a:t>Extreme Programming (XP)</a:t>
            </a:r>
            <a:endParaRPr lang="en-US" altLang="en-US" dirty="0"/>
          </a:p>
        </p:txBody>
      </p:sp>
      <p:sp>
        <p:nvSpPr>
          <p:cNvPr id="3" name="Content Placeholder 2"/>
          <p:cNvSpPr>
            <a:spLocks noGrp="1"/>
          </p:cNvSpPr>
          <p:nvPr>
            <p:ph idx="1"/>
          </p:nvPr>
        </p:nvSpPr>
        <p:spPr/>
        <p:txBody>
          <a:bodyPr/>
          <a:lstStyle/>
          <a:p>
            <a:r>
              <a:rPr lang="en-US" altLang="en-US" dirty="0"/>
              <a:t>If short iterations are good, make them as short as possible (weeks vs. years)</a:t>
            </a:r>
          </a:p>
          <a:p>
            <a:r>
              <a:rPr lang="en-US" altLang="en-US" dirty="0"/>
              <a:t>If simplicity is good, always do the simplest thing that could possibly work </a:t>
            </a:r>
          </a:p>
          <a:p>
            <a:r>
              <a:rPr lang="en-US" altLang="en-US" dirty="0"/>
              <a:t>If testing is good, test all the time. Write the test code before you write the code to test. </a:t>
            </a:r>
          </a:p>
          <a:p>
            <a:r>
              <a:rPr lang="en-US" altLang="en-US" dirty="0"/>
              <a:t>If code reviews are good, review code continuously, by programming in pairs, taking turns looking over each other'</a:t>
            </a:r>
            <a:r>
              <a:rPr lang="en-US" altLang="ja-JP" dirty="0"/>
              <a:t>s shoulders.</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27</a:t>
            </a:fld>
            <a:endParaRPr lang="en-US"/>
          </a:p>
        </p:txBody>
      </p:sp>
    </p:spTree>
    <p:extLst>
      <p:ext uri="{BB962C8B-B14F-4D97-AF65-F5344CB8AC3E}">
        <p14:creationId xmlns:p14="http://schemas.microsoft.com/office/powerpoint/2010/main" val="1295579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ja-JP" dirty="0"/>
              <a:t>Extreme Programming (XP)</a:t>
            </a:r>
            <a:endParaRPr lang="en-US" altLang="en-US" dirty="0"/>
          </a:p>
        </p:txBody>
      </p:sp>
      <p:sp>
        <p:nvSpPr>
          <p:cNvPr id="3" name="Content Placeholder 2"/>
          <p:cNvSpPr>
            <a:spLocks noGrp="1"/>
          </p:cNvSpPr>
          <p:nvPr>
            <p:ph idx="1"/>
          </p:nvPr>
        </p:nvSpPr>
        <p:spPr/>
        <p:txBody>
          <a:bodyPr/>
          <a:lstStyle/>
          <a:p>
            <a:r>
              <a:rPr lang="en-US" altLang="en-US" dirty="0"/>
              <a:t>Practices:</a:t>
            </a:r>
          </a:p>
          <a:p>
            <a:pPr marL="0" indent="0">
              <a:buNone/>
            </a:pPr>
            <a:r>
              <a:rPr lang="en-US" altLang="en-US" dirty="0"/>
              <a:t>Test driven development</a:t>
            </a:r>
          </a:p>
          <a:p>
            <a:pPr marL="0" indent="0">
              <a:buNone/>
            </a:pPr>
            <a:r>
              <a:rPr lang="en-US" altLang="en-US" dirty="0"/>
              <a:t>Small releases</a:t>
            </a:r>
          </a:p>
          <a:p>
            <a:pPr marL="0" indent="0">
              <a:buNone/>
            </a:pPr>
            <a:r>
              <a:rPr lang="en-US" altLang="en-US" dirty="0"/>
              <a:t>Continuous integration</a:t>
            </a:r>
          </a:p>
          <a:p>
            <a:pPr marL="0" indent="0">
              <a:buNone/>
            </a:pPr>
            <a:r>
              <a:rPr lang="en-US" altLang="en-US" dirty="0"/>
              <a:t>Coding standards</a:t>
            </a:r>
          </a:p>
          <a:p>
            <a:pPr marL="0" indent="0">
              <a:buNone/>
            </a:pPr>
            <a:r>
              <a:rPr lang="en-US" altLang="en-US" dirty="0"/>
              <a:t>Pair programming</a:t>
            </a:r>
          </a:p>
        </p:txBody>
      </p:sp>
      <p:sp>
        <p:nvSpPr>
          <p:cNvPr id="2" name="Slide Number Placeholder 1"/>
          <p:cNvSpPr>
            <a:spLocks noGrp="1"/>
          </p:cNvSpPr>
          <p:nvPr>
            <p:ph type="sldNum" sz="quarter" idx="12"/>
          </p:nvPr>
        </p:nvSpPr>
        <p:spPr/>
        <p:txBody>
          <a:bodyPr/>
          <a:lstStyle/>
          <a:p>
            <a:fld id="{C8C00EBA-F123-634B-AD4A-B6D666CCD8D2}" type="slidenum">
              <a:rPr lang="en-US" smtClean="0"/>
              <a:t>28</a:t>
            </a:fld>
            <a:endParaRPr lang="en-US"/>
          </a:p>
        </p:txBody>
      </p:sp>
    </p:spTree>
    <p:extLst>
      <p:ext uri="{BB962C8B-B14F-4D97-AF65-F5344CB8AC3E}">
        <p14:creationId xmlns:p14="http://schemas.microsoft.com/office/powerpoint/2010/main" val="2111882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a:t>Agile lifecycle</a:t>
            </a:r>
          </a:p>
        </p:txBody>
      </p:sp>
      <p:sp>
        <p:nvSpPr>
          <p:cNvPr id="3" name="Content Placeholder 2"/>
          <p:cNvSpPr>
            <a:spLocks noGrp="1"/>
          </p:cNvSpPr>
          <p:nvPr>
            <p:ph idx="1"/>
          </p:nvPr>
        </p:nvSpPr>
        <p:spPr/>
        <p:txBody>
          <a:bodyPr/>
          <a:lstStyle/>
          <a:p>
            <a:r>
              <a:rPr lang="en-US" altLang="en-US" dirty="0"/>
              <a:t>Embraces change as a fact of life: continuous improvement vs. phases</a:t>
            </a:r>
          </a:p>
          <a:p>
            <a:r>
              <a:rPr lang="en-US" altLang="en-US" dirty="0"/>
              <a:t>Developers continuously refine working but incomplete prototype until customers happy, with customer feedback on each Iteration </a:t>
            </a:r>
          </a:p>
          <a:p>
            <a:pPr lvl="1"/>
            <a:r>
              <a:rPr lang="en-US" altLang="en-US" dirty="0"/>
              <a:t>every ~1 to 2 weeks</a:t>
            </a:r>
          </a:p>
          <a:p>
            <a:r>
              <a:rPr lang="en-US" altLang="en-US" dirty="0"/>
              <a:t>Agile emphasizes </a:t>
            </a:r>
          </a:p>
          <a:p>
            <a:pPr lvl="1"/>
            <a:r>
              <a:rPr lang="en-US" altLang="en-US" dirty="0"/>
              <a:t>Test-Driven Development (TDD) to reduce mistakes</a:t>
            </a:r>
          </a:p>
          <a:p>
            <a:pPr lvl="1"/>
            <a:r>
              <a:rPr lang="en-US" altLang="en-US" dirty="0"/>
              <a:t>User Stories to validate customer requirements</a:t>
            </a:r>
          </a:p>
          <a:p>
            <a:pPr lvl="1"/>
            <a:r>
              <a:rPr lang="en-US" altLang="en-US" dirty="0"/>
              <a:t>Velocity to measure progress</a:t>
            </a:r>
          </a:p>
        </p:txBody>
      </p:sp>
      <p:sp>
        <p:nvSpPr>
          <p:cNvPr id="2" name="Slide Number Placeholder 1"/>
          <p:cNvSpPr>
            <a:spLocks noGrp="1"/>
          </p:cNvSpPr>
          <p:nvPr>
            <p:ph type="sldNum" sz="quarter" idx="12"/>
          </p:nvPr>
        </p:nvSpPr>
        <p:spPr/>
        <p:txBody>
          <a:bodyPr/>
          <a:lstStyle/>
          <a:p>
            <a:fld id="{C8C00EBA-F123-634B-AD4A-B6D666CCD8D2}" type="slidenum">
              <a:rPr lang="en-US" smtClean="0"/>
              <a:t>29</a:t>
            </a:fld>
            <a:endParaRPr lang="en-US"/>
          </a:p>
        </p:txBody>
      </p:sp>
    </p:spTree>
    <p:extLst>
      <p:ext uri="{BB962C8B-B14F-4D97-AF65-F5344CB8AC3E}">
        <p14:creationId xmlns:p14="http://schemas.microsoft.com/office/powerpoint/2010/main" val="146767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Online Resources</a:t>
            </a:r>
          </a:p>
        </p:txBody>
      </p:sp>
      <p:sp>
        <p:nvSpPr>
          <p:cNvPr id="33795" name="Content Placeholder 2"/>
          <p:cNvSpPr>
            <a:spLocks noGrp="1"/>
          </p:cNvSpPr>
          <p:nvPr>
            <p:ph idx="1"/>
          </p:nvPr>
        </p:nvSpPr>
        <p:spPr/>
        <p:txBody>
          <a:bodyPr/>
          <a:lstStyle/>
          <a:p>
            <a:r>
              <a:rPr lang="en-US" dirty="0">
                <a:hlinkClick r:id="rId3"/>
              </a:rPr>
              <a:t>http://</a:t>
            </a:r>
            <a:r>
              <a:rPr lang="en-US" dirty="0" err="1">
                <a:hlinkClick r:id="rId3"/>
              </a:rPr>
              <a:t>www.saasbook.info</a:t>
            </a:r>
            <a:r>
              <a:rPr lang="en-US" dirty="0">
                <a:hlinkClick r:id="rId3"/>
              </a:rPr>
              <a:t>/students</a:t>
            </a:r>
            <a:endParaRPr lang="en-US" dirty="0"/>
          </a:p>
          <a:p>
            <a:r>
              <a:rPr lang="en-US" dirty="0"/>
              <a:t>Online "get started" tutorials on ruby in case want to get feet wet before Ruby lectures</a:t>
            </a:r>
          </a:p>
          <a:p>
            <a:r>
              <a:rPr lang="en-US" dirty="0"/>
              <a:t>Pointers to online HTML/CSS tutorials in in case want to get feet wet before Rails material</a:t>
            </a:r>
          </a:p>
          <a:p>
            <a:r>
              <a:rPr lang="en-US" dirty="0"/>
              <a:t>Tutorials on other tools (GitHub, etc.)</a:t>
            </a:r>
          </a:p>
        </p:txBody>
      </p:sp>
      <p:sp>
        <p:nvSpPr>
          <p:cNvPr id="2" name="Slide Number Placeholder 1"/>
          <p:cNvSpPr>
            <a:spLocks noGrp="1"/>
          </p:cNvSpPr>
          <p:nvPr>
            <p:ph type="sldNum" sz="quarter" idx="12"/>
          </p:nvPr>
        </p:nvSpPr>
        <p:spPr/>
        <p:txBody>
          <a:bodyPr/>
          <a:lstStyle/>
          <a:p>
            <a:fld id="{C8C00EBA-F123-634B-AD4A-B6D666CCD8D2}" type="slidenum">
              <a:rPr lang="en-US" smtClean="0"/>
              <a:pPr/>
              <a:t>3</a:t>
            </a:fld>
            <a:endParaRPr lang="en-US"/>
          </a:p>
        </p:txBody>
      </p:sp>
    </p:spTree>
    <p:extLst>
      <p:ext uri="{BB962C8B-B14F-4D97-AF65-F5344CB8AC3E}">
        <p14:creationId xmlns:p14="http://schemas.microsoft.com/office/powerpoint/2010/main" val="1059576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Question: Which statement is TRUE?</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a:t>A big difference between Agile and P&amp;D is that Agile does not use requirements</a:t>
            </a:r>
          </a:p>
          <a:p>
            <a:pPr marL="457200" indent="-457200">
              <a:buFont typeface="+mj-lt"/>
              <a:buAutoNum type="alphaUcPeriod"/>
            </a:pPr>
            <a:r>
              <a:rPr lang="en-US" altLang="en-US" dirty="0"/>
              <a:t>A big difference between Agile and P&amp;D is measuring progress against a plan</a:t>
            </a:r>
          </a:p>
          <a:p>
            <a:pPr marL="457200" indent="-457200">
              <a:buFont typeface="+mj-lt"/>
              <a:buAutoNum type="alphaUcPeriod"/>
            </a:pPr>
            <a:r>
              <a:rPr lang="en-US" altLang="en-US" dirty="0"/>
              <a:t>You can build SaaS apps using Agile, but not with Plan-and-Document</a:t>
            </a:r>
          </a:p>
          <a:p>
            <a:pPr marL="457200" indent="-457200">
              <a:buFont typeface="+mj-lt"/>
              <a:buAutoNum type="alphaUcPeriod"/>
            </a:pPr>
            <a:r>
              <a:rPr lang="en-US" altLang="en-US" dirty="0"/>
              <a:t>A big difference between Agile and P&amp;D is building prototypes and interacting with customers during the process</a:t>
            </a:r>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30</a:t>
            </a:fld>
            <a:endParaRPr lang="en-US"/>
          </a:p>
        </p:txBody>
      </p:sp>
    </p:spTree>
    <p:extLst>
      <p:ext uri="{BB962C8B-B14F-4D97-AF65-F5344CB8AC3E}">
        <p14:creationId xmlns:p14="http://schemas.microsoft.com/office/powerpoint/2010/main" val="194819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rmAutofit/>
          </a:bodyPr>
          <a:lstStyle/>
          <a:p>
            <a:r>
              <a:rPr lang="en-US" altLang="en-US" dirty="0"/>
              <a:t>Fallacies and Pitfalls, and Chapter 1 Summary</a:t>
            </a:r>
          </a:p>
        </p:txBody>
      </p:sp>
      <p:sp>
        <p:nvSpPr>
          <p:cNvPr id="93186" name="Rectangle 3"/>
          <p:cNvSpPr>
            <a:spLocks noGrp="1" noChangeArrowheads="1"/>
          </p:cNvSpPr>
          <p:nvPr>
            <p:ph type="body" idx="1"/>
          </p:nvPr>
        </p:nvSpPr>
        <p:spPr/>
        <p:txBody>
          <a:bodyPr/>
          <a:lstStyle/>
          <a:p>
            <a:r>
              <a:rPr lang="en-US" altLang="en-US" dirty="0"/>
              <a:t>Engineering Long Lasting Software §§1.12, 1.13</a:t>
            </a:r>
          </a:p>
          <a:p>
            <a:r>
              <a:rPr lang="en-US" altLang="en-US" dirty="0"/>
              <a:t>David Patterson</a:t>
            </a:r>
          </a:p>
        </p:txBody>
      </p:sp>
      <p:sp>
        <p:nvSpPr>
          <p:cNvPr id="2" name="Slide Number Placeholder 1"/>
          <p:cNvSpPr>
            <a:spLocks noGrp="1"/>
          </p:cNvSpPr>
          <p:nvPr>
            <p:ph type="sldNum" sz="quarter" idx="12"/>
          </p:nvPr>
        </p:nvSpPr>
        <p:spPr/>
        <p:txBody>
          <a:bodyPr/>
          <a:lstStyle/>
          <a:p>
            <a:fld id="{C8C00EBA-F123-634B-AD4A-B6D666CCD8D2}" type="slidenum">
              <a:rPr lang="en-US" smtClean="0"/>
              <a:t>31</a:t>
            </a:fld>
            <a:endParaRPr lang="en-US"/>
          </a:p>
        </p:txBody>
      </p:sp>
    </p:spTree>
    <p:extLst>
      <p:ext uri="{BB962C8B-B14F-4D97-AF65-F5344CB8AC3E}">
        <p14:creationId xmlns:p14="http://schemas.microsoft.com/office/powerpoint/2010/main" val="60932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en-US"/>
              <a:t>Fallacies and Pitfalls</a:t>
            </a:r>
          </a:p>
        </p:txBody>
      </p:sp>
      <p:sp>
        <p:nvSpPr>
          <p:cNvPr id="89091" name="Content Placeholder 2"/>
          <p:cNvSpPr>
            <a:spLocks noGrp="1"/>
          </p:cNvSpPr>
          <p:nvPr>
            <p:ph idx="1"/>
          </p:nvPr>
        </p:nvSpPr>
        <p:spPr/>
        <p:txBody>
          <a:bodyPr/>
          <a:lstStyle/>
          <a:p>
            <a:r>
              <a:rPr lang="en-US" altLang="en-US" dirty="0"/>
              <a:t>Fallacy: The Agile lifecycle is best for software development</a:t>
            </a:r>
          </a:p>
          <a:p>
            <a:pPr lvl="1"/>
            <a:r>
              <a:rPr lang="en-US" altLang="en-US" dirty="0"/>
              <a:t>Good match for some SW, especially SaaS</a:t>
            </a:r>
          </a:p>
          <a:p>
            <a:pPr lvl="1"/>
            <a:r>
              <a:rPr lang="en-US" altLang="en-US" dirty="0"/>
              <a:t>But not for NASA, code subject to regulations</a:t>
            </a:r>
          </a:p>
          <a:p>
            <a:r>
              <a:rPr lang="en-US" altLang="en-US" dirty="0"/>
              <a:t>Per topic, will practice Agile way to learn but will also see Plan and Document perspective</a:t>
            </a:r>
          </a:p>
          <a:p>
            <a:pPr lvl="1"/>
            <a:r>
              <a:rPr lang="en-US" altLang="en-US" dirty="0"/>
              <a:t>Note: you will see new lifecycles in response to new opportunities in your career, so expect to learn new ones</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32</a:t>
            </a:fld>
            <a:endParaRPr lang="en-US"/>
          </a:p>
        </p:txBody>
      </p:sp>
    </p:spTree>
    <p:extLst>
      <p:ext uri="{BB962C8B-B14F-4D97-AF65-F5344CB8AC3E}">
        <p14:creationId xmlns:p14="http://schemas.microsoft.com/office/powerpoint/2010/main" val="1089149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42017" y="803241"/>
            <a:ext cx="6798082" cy="5251517"/>
          </a:xfrm>
          <a:prstGeom prst="rect">
            <a:avLst/>
          </a:prstGeom>
        </p:spPr>
      </p:pic>
      <p:sp>
        <p:nvSpPr>
          <p:cNvPr id="99330"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Summary: Engineering SW is More Than Programming</a:t>
            </a:r>
          </a:p>
        </p:txBody>
      </p:sp>
      <p:sp>
        <p:nvSpPr>
          <p:cNvPr id="99332" name="TextBox 5"/>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a:solidFill>
                  <a:srgbClr val="FFFFFF"/>
                </a:solidFill>
                <a:latin typeface="+mn-lt"/>
                <a:ea typeface="+mn-ea"/>
              </a:rPr>
              <a:t>(Figure 1.7,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a:t>
            </a:r>
            <a:br>
              <a:rPr lang="en-US" altLang="en-US" sz="1500" dirty="0">
                <a:solidFill>
                  <a:srgbClr val="FFFFFF"/>
                </a:solidFill>
                <a:latin typeface="+mn-lt"/>
                <a:ea typeface="+mn-ea"/>
              </a:rPr>
            </a:br>
            <a:r>
              <a:rPr lang="en-US" altLang="en-US" sz="1500" dirty="0">
                <a:solidFill>
                  <a:srgbClr val="FFFFFF"/>
                </a:solidFill>
                <a:latin typeface="+mn-lt"/>
                <a:ea typeface="+mn-ea"/>
              </a:rPr>
              <a:t>Beta edition, 2012.)</a:t>
            </a:r>
          </a:p>
        </p:txBody>
      </p:sp>
      <p:sp>
        <p:nvSpPr>
          <p:cNvPr id="2" name="Slide Number Placeholder 1"/>
          <p:cNvSpPr>
            <a:spLocks noGrp="1"/>
          </p:cNvSpPr>
          <p:nvPr>
            <p:ph type="sldNum" sz="quarter" idx="12"/>
          </p:nvPr>
        </p:nvSpPr>
        <p:spPr/>
        <p:txBody>
          <a:bodyPr/>
          <a:lstStyle/>
          <a:p>
            <a:fld id="{C8C00EBA-F123-634B-AD4A-B6D666CCD8D2}" type="slidenum">
              <a:rPr lang="en-US" smtClean="0"/>
              <a:t>33</a:t>
            </a:fld>
            <a:endParaRPr lang="en-US"/>
          </a:p>
        </p:txBody>
      </p:sp>
    </p:spTree>
    <p:extLst>
      <p:ext uri="{BB962C8B-B14F-4D97-AF65-F5344CB8AC3E}">
        <p14:creationId xmlns:p14="http://schemas.microsoft.com/office/powerpoint/2010/main" val="48056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normAutofit/>
          </a:bodyPr>
          <a:lstStyle/>
          <a:p>
            <a:r>
              <a:rPr lang="en-US" altLang="en-US" sz="6000" dirty="0"/>
              <a:t>Software as a Service (SaaS) and </a:t>
            </a:r>
            <a:br>
              <a:rPr lang="en-US" altLang="en-US" sz="6000" dirty="0"/>
            </a:br>
            <a:r>
              <a:rPr lang="en-US" altLang="en-US" sz="6000" dirty="0"/>
              <a:t>Service-Oriented Architecture (SOA)</a:t>
            </a:r>
          </a:p>
        </p:txBody>
      </p:sp>
      <p:sp>
        <p:nvSpPr>
          <p:cNvPr id="102402" name="Rectangle 3"/>
          <p:cNvSpPr>
            <a:spLocks noGrp="1" noChangeArrowheads="1"/>
          </p:cNvSpPr>
          <p:nvPr>
            <p:ph type="body" idx="1"/>
          </p:nvPr>
        </p:nvSpPr>
        <p:spPr/>
        <p:txBody>
          <a:bodyPr/>
          <a:lstStyle/>
          <a:p>
            <a:r>
              <a:rPr lang="en-US" altLang="en-US"/>
              <a:t>Engineering Software as a Service §1.2-1.3</a:t>
            </a:r>
          </a:p>
          <a:p>
            <a:r>
              <a:rPr lang="en-US" altLang="en-US"/>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34</a:t>
            </a:fld>
            <a:endParaRPr lang="en-US"/>
          </a:p>
        </p:txBody>
      </p:sp>
    </p:spTree>
    <p:extLst>
      <p:ext uri="{BB962C8B-B14F-4D97-AF65-F5344CB8AC3E}">
        <p14:creationId xmlns:p14="http://schemas.microsoft.com/office/powerpoint/2010/main" val="113142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8" name="Picture 11"/>
          <p:cNvPicPr>
            <a:picLocks noChangeAspect="1"/>
          </p:cNvPicPr>
          <p:nvPr/>
        </p:nvPicPr>
        <p:blipFill>
          <a:blip r:embed="rId3">
            <a:extLst>
              <a:ext uri="{28A0092B-C50C-407E-A947-70E740481C1C}">
                <a14:useLocalDpi xmlns:a14="http://schemas.microsoft.com/office/drawing/2010/main" val="0"/>
              </a:ext>
            </a:extLst>
          </a:blip>
          <a:srcRect l="17686" b="19380"/>
          <a:stretch>
            <a:fillRect/>
          </a:stretch>
        </p:blipFill>
        <p:spPr bwMode="auto">
          <a:xfrm>
            <a:off x="4528821" y="4543585"/>
            <a:ext cx="30734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1" name="Title 1"/>
          <p:cNvSpPr>
            <a:spLocks noGrp="1"/>
          </p:cNvSpPr>
          <p:nvPr>
            <p:ph type="title"/>
          </p:nvPr>
        </p:nvSpPr>
        <p:spPr/>
        <p:txBody>
          <a:bodyPr/>
          <a:lstStyle/>
          <a:p>
            <a:r>
              <a:rPr lang="en-US" altLang="en-US">
                <a:ea typeface="ＭＳ Ｐゴシック" charset="-128"/>
              </a:rPr>
              <a:t>What do they have in common?</a:t>
            </a:r>
          </a:p>
        </p:txBody>
      </p:sp>
      <p:pic>
        <p:nvPicPr>
          <p:cNvPr id="209923" name="Picture 8"/>
          <p:cNvPicPr>
            <a:picLocks noChangeAspect="1"/>
          </p:cNvPicPr>
          <p:nvPr/>
        </p:nvPicPr>
        <p:blipFill rotWithShape="1">
          <a:blip r:embed="rId4">
            <a:extLst>
              <a:ext uri="{28A0092B-C50C-407E-A947-70E740481C1C}">
                <a14:useLocalDpi xmlns:a14="http://schemas.microsoft.com/office/drawing/2010/main" val="0"/>
              </a:ext>
            </a:extLst>
          </a:blip>
          <a:srcRect l="6870" t="7936" r="15929" b="12545"/>
          <a:stretch/>
        </p:blipFill>
        <p:spPr bwMode="auto">
          <a:xfrm>
            <a:off x="7836106" y="3759200"/>
            <a:ext cx="2659062" cy="25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4"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05366" y="187198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5"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6721" y="2073276"/>
            <a:ext cx="56388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6"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6121" y="2305684"/>
            <a:ext cx="26209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7" name="Picture 7"/>
          <p:cNvPicPr>
            <a:picLocks noChangeAspect="1"/>
          </p:cNvPicPr>
          <p:nvPr/>
        </p:nvPicPr>
        <p:blipFill>
          <a:blip r:embed="rId8">
            <a:extLst>
              <a:ext uri="{28A0092B-C50C-407E-A947-70E740481C1C}">
                <a14:useLocalDpi xmlns:a14="http://schemas.microsoft.com/office/drawing/2010/main" val="0"/>
              </a:ext>
            </a:extLst>
          </a:blip>
          <a:srcRect l="34537" t="4665" r="40463" b="6075"/>
          <a:stretch>
            <a:fillRect/>
          </a:stretch>
        </p:blipFill>
        <p:spPr bwMode="auto">
          <a:xfrm>
            <a:off x="6179980" y="2051662"/>
            <a:ext cx="1189038"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9"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657966" y="2540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C8C00EBA-F123-634B-AD4A-B6D666CCD8D2}" type="slidenum">
              <a:rPr lang="en-US" smtClean="0"/>
              <a:t>35</a:t>
            </a:fld>
            <a:endParaRPr lang="en-US"/>
          </a:p>
        </p:txBody>
      </p:sp>
    </p:spTree>
    <p:extLst>
      <p:ext uri="{BB962C8B-B14F-4D97-AF65-F5344CB8AC3E}">
        <p14:creationId xmlns:p14="http://schemas.microsoft.com/office/powerpoint/2010/main" val="132825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tLang="en-US" dirty="0"/>
              <a:t>Native Applications</a:t>
            </a:r>
          </a:p>
        </p:txBody>
      </p:sp>
      <p:sp>
        <p:nvSpPr>
          <p:cNvPr id="52226" name="Content Placeholder 2"/>
          <p:cNvSpPr>
            <a:spLocks noGrp="1"/>
          </p:cNvSpPr>
          <p:nvPr>
            <p:ph idx="1"/>
          </p:nvPr>
        </p:nvSpPr>
        <p:spPr/>
        <p:txBody>
          <a:bodyPr/>
          <a:lstStyle/>
          <a:p>
            <a:r>
              <a:rPr lang="en-US" altLang="en-US" dirty="0"/>
              <a:t>client-specific binary, </a:t>
            </a:r>
            <a:br>
              <a:rPr lang="en-US" altLang="en-US" dirty="0"/>
            </a:br>
            <a:r>
              <a:rPr lang="en-US" altLang="en-US" dirty="0"/>
              <a:t>frequent upgrades</a:t>
            </a:r>
          </a:p>
          <a:p>
            <a:pPr lvl="1"/>
            <a:r>
              <a:rPr lang="en-US" altLang="en-US" dirty="0"/>
              <a:t>Must work w/many versions of HW, OS, Libraries, …</a:t>
            </a:r>
          </a:p>
          <a:p>
            <a:pPr lvl="1"/>
            <a:r>
              <a:rPr lang="en-US" altLang="en-US" dirty="0"/>
              <a:t>Hard to maintain</a:t>
            </a:r>
          </a:p>
          <a:p>
            <a:pPr lvl="1"/>
            <a:r>
              <a:rPr lang="en-US" altLang="en-US" dirty="0"/>
              <a:t>Extensive compatibility testing per release </a:t>
            </a:r>
          </a:p>
          <a:p>
            <a:r>
              <a:rPr lang="en-US" altLang="en-US" dirty="0"/>
              <a:t>Alternative: server-centric app, thin client</a:t>
            </a:r>
          </a:p>
          <a:p>
            <a:pPr lvl="1"/>
            <a:r>
              <a:rPr lang="en-US" altLang="en-US" dirty="0"/>
              <a:t>Search, email, commerce, social nets, video…</a:t>
            </a:r>
          </a:p>
          <a:p>
            <a:pPr lvl="1"/>
            <a:r>
              <a:rPr lang="en-US" altLang="en-US" dirty="0"/>
              <a:t>Now also productivity (Google Docs/Office 365), finance (TurboTax Online), IDEs (</a:t>
            </a:r>
            <a:r>
              <a:rPr lang="en-US" altLang="en-US" dirty="0" err="1"/>
              <a:t>Codenvy</a:t>
            </a:r>
            <a:r>
              <a:rPr lang="en-US" altLang="en-US" dirty="0"/>
              <a:t>)…</a:t>
            </a:r>
          </a:p>
        </p:txBody>
      </p:sp>
      <p:sp>
        <p:nvSpPr>
          <p:cNvPr id="2" name="Slide Number Placeholder 1"/>
          <p:cNvSpPr>
            <a:spLocks noGrp="1"/>
          </p:cNvSpPr>
          <p:nvPr>
            <p:ph type="sldNum" sz="quarter" idx="12"/>
          </p:nvPr>
        </p:nvSpPr>
        <p:spPr/>
        <p:txBody>
          <a:bodyPr/>
          <a:lstStyle/>
          <a:p>
            <a:fld id="{C8C00EBA-F123-634B-AD4A-B6D666CCD8D2}" type="slidenum">
              <a:rPr lang="en-US" smtClean="0"/>
              <a:t>36</a:t>
            </a:fld>
            <a:endParaRPr lang="en-US"/>
          </a:p>
        </p:txBody>
      </p:sp>
    </p:spTree>
    <p:extLst>
      <p:ext uri="{BB962C8B-B14F-4D97-AF65-F5344CB8AC3E}">
        <p14:creationId xmlns:p14="http://schemas.microsoft.com/office/powerpoint/2010/main" val="1726156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22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22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22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altLang="en-US" dirty="0"/>
              <a:t>Why is SaaS</a:t>
            </a:r>
            <a:r>
              <a:rPr lang="en-US" altLang="en-US" dirty="0">
                <a:sym typeface="Wingdings" charset="2"/>
              </a:rPr>
              <a:t> better/easier than Native </a:t>
            </a:r>
            <a:r>
              <a:rPr lang="en-US" altLang="en-US" dirty="0" err="1">
                <a:sym typeface="Wingdings" charset="2"/>
              </a:rPr>
              <a:t>Applciations</a:t>
            </a:r>
            <a:r>
              <a:rPr lang="en-US" altLang="en-US" dirty="0">
                <a:sym typeface="Wingdings" charset="2"/>
              </a:rPr>
              <a:t>? </a:t>
            </a:r>
            <a:endParaRPr lang="en-US" altLang="en-US" dirty="0"/>
          </a:p>
        </p:txBody>
      </p:sp>
      <p:sp>
        <p:nvSpPr>
          <p:cNvPr id="67587" name="Content Placeholder 2"/>
          <p:cNvSpPr>
            <a:spLocks noGrp="1"/>
          </p:cNvSpPr>
          <p:nvPr>
            <p:ph idx="1"/>
          </p:nvPr>
        </p:nvSpPr>
        <p:spPr/>
        <p:txBody>
          <a:bodyPr/>
          <a:lstStyle/>
          <a:p>
            <a:r>
              <a:rPr lang="en-US" altLang="en-US" dirty="0"/>
              <a:t>No install worries about HW capability, OS</a:t>
            </a:r>
          </a:p>
          <a:p>
            <a:r>
              <a:rPr lang="en-US" altLang="en-US" dirty="0"/>
              <a:t>Data stored safely, persistently on servers</a:t>
            </a:r>
          </a:p>
          <a:p>
            <a:r>
              <a:rPr lang="en-US" altLang="en-US" dirty="0"/>
              <a:t>Easy for groups to interact with same data</a:t>
            </a:r>
          </a:p>
          <a:p>
            <a:r>
              <a:rPr lang="en-US" altLang="en-US" dirty="0"/>
              <a:t>If data is large or changed frequently, simpler to keep 1 copy at central site</a:t>
            </a:r>
          </a:p>
          <a:p>
            <a:r>
              <a:rPr lang="en-US" altLang="en-US" dirty="0"/>
              <a:t>1 copy of SW and single HW/OS environment </a:t>
            </a:r>
          </a:p>
          <a:p>
            <a:pPr lvl="1"/>
            <a:r>
              <a:rPr lang="en-US" altLang="en-US" dirty="0"/>
              <a:t>no compatibility hassles for developers</a:t>
            </a:r>
          </a:p>
          <a:p>
            <a:pPr lvl="1"/>
            <a:r>
              <a:rPr lang="en-US" altLang="en-US" dirty="0"/>
              <a:t>beta test new features on 1% of users</a:t>
            </a:r>
          </a:p>
          <a:p>
            <a:pPr lvl="1"/>
            <a:r>
              <a:rPr lang="en-US" altLang="en-US" dirty="0"/>
              <a:t>simplifies upgrades  for developers and no user upgrade requests</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37</a:t>
            </a:fld>
            <a:endParaRPr lang="en-US"/>
          </a:p>
        </p:txBody>
      </p:sp>
    </p:spTree>
    <p:extLst>
      <p:ext uri="{BB962C8B-B14F-4D97-AF65-F5344CB8AC3E}">
        <p14:creationId xmlns:p14="http://schemas.microsoft.com/office/powerpoint/2010/main" val="1152800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58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58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tLang="en-US" dirty="0"/>
              <a:t>Smartphone Native</a:t>
            </a:r>
          </a:p>
        </p:txBody>
      </p:sp>
      <p:sp>
        <p:nvSpPr>
          <p:cNvPr id="4" name="Text Placeholder 3"/>
          <p:cNvSpPr>
            <a:spLocks noGrp="1"/>
          </p:cNvSpPr>
          <p:nvPr>
            <p:ph type="body" idx="1"/>
          </p:nvPr>
        </p:nvSpPr>
        <p:spPr/>
        <p:txBody>
          <a:bodyPr/>
          <a:lstStyle/>
          <a:p>
            <a:r>
              <a:rPr lang="en-US" dirty="0"/>
              <a:t>Pros</a:t>
            </a:r>
          </a:p>
        </p:txBody>
      </p:sp>
      <p:sp>
        <p:nvSpPr>
          <p:cNvPr id="107522" name="Content Placeholder 2"/>
          <p:cNvSpPr>
            <a:spLocks noGrp="1"/>
          </p:cNvSpPr>
          <p:nvPr>
            <p:ph sz="half" idx="2"/>
          </p:nvPr>
        </p:nvSpPr>
        <p:spPr/>
        <p:txBody>
          <a:bodyPr>
            <a:normAutofit/>
          </a:bodyPr>
          <a:lstStyle/>
          <a:p>
            <a:r>
              <a:rPr lang="en-US" altLang="en-US" dirty="0"/>
              <a:t>Use HW features unavailable in HTML5</a:t>
            </a:r>
          </a:p>
          <a:p>
            <a:r>
              <a:rPr lang="en-US" altLang="en-US" dirty="0"/>
              <a:t>May be faster…or not</a:t>
            </a:r>
          </a:p>
          <a:p>
            <a:pPr lvl="1"/>
            <a:r>
              <a:rPr lang="en-US" altLang="en-US" dirty="0"/>
              <a:t>Many just HTML5 apps in native "container"</a:t>
            </a:r>
          </a:p>
          <a:p>
            <a:r>
              <a:rPr lang="en-US" altLang="en-US" dirty="0"/>
              <a:t>Your brand is on user’s home screen</a:t>
            </a:r>
          </a:p>
          <a:p>
            <a:pPr lvl="1"/>
            <a:r>
              <a:rPr lang="en-US" altLang="en-US" dirty="0"/>
              <a:t>Though can get this with bookmarks too</a:t>
            </a:r>
          </a:p>
          <a:p>
            <a:endParaRPr lang="en-US" altLang="en-US" dirty="0"/>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r>
              <a:rPr lang="en-US" altLang="en-US" dirty="0"/>
              <a:t>Harder to maintain</a:t>
            </a:r>
          </a:p>
          <a:p>
            <a:r>
              <a:rPr lang="en-US" altLang="en-US" dirty="0"/>
              <a:t>Upgrades now once again user's problem</a:t>
            </a:r>
          </a:p>
          <a:p>
            <a:endParaRPr lang="en-US" altLang="en-US" dirty="0"/>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38</a:t>
            </a:fld>
            <a:endParaRPr lang="en-US"/>
          </a:p>
        </p:txBody>
      </p:sp>
    </p:spTree>
    <p:extLst>
      <p:ext uri="{BB962C8B-B14F-4D97-AF65-F5344CB8AC3E}">
        <p14:creationId xmlns:p14="http://schemas.microsoft.com/office/powerpoint/2010/main" val="13353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52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52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5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tLang="en-US"/>
              <a:t>Bookstore: Silo</a:t>
            </a:r>
          </a:p>
        </p:txBody>
      </p:sp>
      <p:sp>
        <p:nvSpPr>
          <p:cNvPr id="4" name="Content Placeholder 3"/>
          <p:cNvSpPr>
            <a:spLocks noGrp="1"/>
          </p:cNvSpPr>
          <p:nvPr>
            <p:ph sz="half" idx="1"/>
          </p:nvPr>
        </p:nvSpPr>
        <p:spPr/>
        <p:txBody>
          <a:bodyPr/>
          <a:lstStyle/>
          <a:p>
            <a:r>
              <a:rPr lang="en-US" altLang="en-US" dirty="0">
                <a:ea typeface="ＭＳ Ｐゴシック" charset="-128"/>
              </a:rPr>
              <a:t>Internal subsystems can share data directly</a:t>
            </a:r>
          </a:p>
          <a:p>
            <a:pPr lvl="1"/>
            <a:r>
              <a:rPr lang="en-US" altLang="en-US" dirty="0">
                <a:ea typeface="ＭＳ Ｐゴシック" charset="-128"/>
              </a:rPr>
              <a:t>Review access user profile</a:t>
            </a:r>
          </a:p>
          <a:p>
            <a:r>
              <a:rPr lang="en-US" altLang="en-US" dirty="0">
                <a:ea typeface="ＭＳ Ｐゴシック" charset="-128"/>
              </a:rPr>
              <a:t>All subsystems inside single API</a:t>
            </a:r>
            <a:br>
              <a:rPr lang="en-US" altLang="en-US" dirty="0">
                <a:ea typeface="ＭＳ Ｐゴシック" charset="-128"/>
              </a:rPr>
            </a:br>
            <a:endParaRPr lang="en-US" altLang="en-US" dirty="0">
              <a:ea typeface="ＭＳ Ｐゴシック" charset="-128"/>
            </a:endParaRPr>
          </a:p>
          <a:p>
            <a:endParaRPr lang="en-US" dirty="0"/>
          </a:p>
        </p:txBody>
      </p:sp>
      <p:pic>
        <p:nvPicPr>
          <p:cNvPr id="7" name="Picture 4" descr="Silo.pd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03343" y="1846263"/>
            <a:ext cx="4366915" cy="4022725"/>
          </a:xfrm>
        </p:spPr>
      </p:pic>
      <p:sp>
        <p:nvSpPr>
          <p:cNvPr id="114694" name="TextBox 6"/>
          <p:cNvSpPr txBox="1">
            <a:spLocks noChangeArrowheads="1"/>
          </p:cNvSpPr>
          <p:nvPr/>
        </p:nvSpPr>
        <p:spPr bwMode="auto">
          <a:xfrm>
            <a:off x="9149443" y="5457720"/>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000"/>
              <a:t>(Figure 1.2, </a:t>
            </a:r>
            <a:r>
              <a:rPr lang="en-US" altLang="en-US" sz="1000" i="1"/>
              <a:t>Engineering Software as a Service</a:t>
            </a:r>
            <a:r>
              <a:rPr lang="en-US" altLang="en-US" sz="1000"/>
              <a:t> by Armando Fox and David Patterson, 2</a:t>
            </a:r>
            <a:r>
              <a:rPr lang="en-US" altLang="en-US" sz="1000" baseline="30000"/>
              <a:t>nd</a:t>
            </a:r>
            <a:r>
              <a:rPr lang="en-US" altLang="en-US" sz="1000"/>
              <a:t> Beta edition, 2013.)</a:t>
            </a:r>
          </a:p>
        </p:txBody>
      </p:sp>
      <p:sp>
        <p:nvSpPr>
          <p:cNvPr id="2" name="Slide Number Placeholder 1"/>
          <p:cNvSpPr>
            <a:spLocks noGrp="1"/>
          </p:cNvSpPr>
          <p:nvPr>
            <p:ph type="sldNum" sz="quarter" idx="12"/>
          </p:nvPr>
        </p:nvSpPr>
        <p:spPr/>
        <p:txBody>
          <a:bodyPr/>
          <a:lstStyle/>
          <a:p>
            <a:fld id="{C8C00EBA-F123-634B-AD4A-B6D666CCD8D2}" type="slidenum">
              <a:rPr lang="en-US" smtClean="0"/>
              <a:t>39</a:t>
            </a:fld>
            <a:endParaRPr lang="en-US"/>
          </a:p>
        </p:txBody>
      </p:sp>
    </p:spTree>
    <p:extLst>
      <p:ext uri="{BB962C8B-B14F-4D97-AF65-F5344CB8AC3E}">
        <p14:creationId xmlns:p14="http://schemas.microsoft.com/office/powerpoint/2010/main" val="27962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Which aspect of the software lifecycle consumes the most resources?</a:t>
            </a:r>
            <a:endParaRPr lang="en-US" dirty="0"/>
          </a:p>
        </p:txBody>
      </p:sp>
      <p:sp>
        <p:nvSpPr>
          <p:cNvPr id="3" name="Content Placeholder 2"/>
          <p:cNvSpPr>
            <a:spLocks noGrp="1"/>
          </p:cNvSpPr>
          <p:nvPr>
            <p:ph idx="1"/>
          </p:nvPr>
        </p:nvSpPr>
        <p:spPr/>
        <p:txBody>
          <a:bodyPr/>
          <a:lstStyle/>
          <a:p>
            <a:r>
              <a:rPr lang="en-US"/>
              <a:t>Design</a:t>
            </a:r>
          </a:p>
          <a:p>
            <a:r>
              <a:rPr lang="en-US"/>
              <a:t>Development</a:t>
            </a:r>
          </a:p>
          <a:p>
            <a:r>
              <a:rPr lang="en-US"/>
              <a:t>Testing</a:t>
            </a:r>
          </a:p>
          <a:p>
            <a:r>
              <a:rPr lang="en-US"/>
              <a:t>Maintenance</a:t>
            </a:r>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4</a:t>
            </a:fld>
            <a:endParaRPr lang="en-US"/>
          </a:p>
        </p:txBody>
      </p:sp>
    </p:spTree>
    <p:extLst>
      <p:ext uri="{BB962C8B-B14F-4D97-AF65-F5344CB8AC3E}">
        <p14:creationId xmlns:p14="http://schemas.microsoft.com/office/powerpoint/2010/main" val="1507373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1"/>
          <p:cNvSpPr>
            <a:spLocks noGrp="1"/>
          </p:cNvSpPr>
          <p:nvPr>
            <p:ph type="title"/>
          </p:nvPr>
        </p:nvSpPr>
        <p:spPr/>
        <p:txBody>
          <a:bodyPr/>
          <a:lstStyle/>
          <a:p>
            <a:r>
              <a:rPr lang="en-US" altLang="en-US"/>
              <a:t>Bookstore: SOA</a:t>
            </a:r>
          </a:p>
        </p:txBody>
      </p:sp>
      <p:sp>
        <p:nvSpPr>
          <p:cNvPr id="2" name="Content Placeholder 1"/>
          <p:cNvSpPr>
            <a:spLocks noGrp="1"/>
          </p:cNvSpPr>
          <p:nvPr>
            <p:ph sz="half" idx="1"/>
          </p:nvPr>
        </p:nvSpPr>
        <p:spPr/>
        <p:txBody>
          <a:bodyPr/>
          <a:lstStyle/>
          <a:p>
            <a:r>
              <a:rPr lang="en-US" altLang="en-US" dirty="0"/>
              <a:t>Subsystems independent, as if in separate datacenters</a:t>
            </a:r>
          </a:p>
          <a:p>
            <a:pPr lvl="1"/>
            <a:r>
              <a:rPr lang="en-US" altLang="en-US" dirty="0"/>
              <a:t>Review Service access User Service API</a:t>
            </a:r>
          </a:p>
          <a:p>
            <a:r>
              <a:rPr lang="en-US" altLang="en-US" dirty="0"/>
              <a:t>Can recombine to make new service </a:t>
            </a:r>
          </a:p>
          <a:p>
            <a:pPr lvl="1"/>
            <a:r>
              <a:rPr lang="en-US" altLang="ja-JP" dirty="0"/>
              <a:t>example: Favorite Books</a:t>
            </a:r>
          </a:p>
          <a:p>
            <a:endParaRPr lang="en-US" altLang="en-US" dirty="0"/>
          </a:p>
          <a:p>
            <a:endParaRPr lang="en-US" dirty="0"/>
          </a:p>
        </p:txBody>
      </p:sp>
      <p:pic>
        <p:nvPicPr>
          <p:cNvPr id="8" name="Picture 5" descr="SOA.pd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55740" y="1846263"/>
            <a:ext cx="3862121" cy="4022725"/>
          </a:xfrm>
        </p:spPr>
      </p:pic>
      <p:sp>
        <p:nvSpPr>
          <p:cNvPr id="116741" name="TextBox 5"/>
          <p:cNvSpPr txBox="1">
            <a:spLocks noChangeArrowheads="1"/>
          </p:cNvSpPr>
          <p:nvPr/>
        </p:nvSpPr>
        <p:spPr bwMode="auto">
          <a:xfrm>
            <a:off x="9436761" y="5821364"/>
            <a:ext cx="2362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000"/>
              <a:t>(Figure 1.3, </a:t>
            </a:r>
            <a:r>
              <a:rPr lang="en-US" altLang="en-US" sz="1000" i="1"/>
              <a:t>Engineering Software as a Service</a:t>
            </a:r>
            <a:r>
              <a:rPr lang="en-US" altLang="en-US" sz="1000"/>
              <a:t> by Armando Fox and David Patterson, 2</a:t>
            </a:r>
            <a:r>
              <a:rPr lang="en-US" altLang="en-US" sz="1000" baseline="30000"/>
              <a:t>nd</a:t>
            </a:r>
            <a:r>
              <a:rPr lang="en-US" altLang="en-US" sz="1000"/>
              <a:t> Beta edition, 2013.)</a:t>
            </a:r>
          </a:p>
        </p:txBody>
      </p:sp>
      <p:sp>
        <p:nvSpPr>
          <p:cNvPr id="3" name="Slide Number Placeholder 2"/>
          <p:cNvSpPr>
            <a:spLocks noGrp="1"/>
          </p:cNvSpPr>
          <p:nvPr>
            <p:ph type="sldNum" sz="quarter" idx="12"/>
          </p:nvPr>
        </p:nvSpPr>
        <p:spPr/>
        <p:txBody>
          <a:bodyPr/>
          <a:lstStyle/>
          <a:p>
            <a:fld id="{C8C00EBA-F123-634B-AD4A-B6D666CCD8D2}" type="slidenum">
              <a:rPr lang="en-US" smtClean="0"/>
              <a:t>40</a:t>
            </a:fld>
            <a:endParaRPr lang="en-US"/>
          </a:p>
        </p:txBody>
      </p:sp>
    </p:spTree>
    <p:extLst>
      <p:ext uri="{BB962C8B-B14F-4D97-AF65-F5344CB8AC3E}">
        <p14:creationId xmlns:p14="http://schemas.microsoft.com/office/powerpoint/2010/main" val="213134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Which of the following is a disadvantage of SOA compared to a silo design?</a:t>
            </a:r>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a:t>SOA may be harder to debug and tune</a:t>
            </a:r>
          </a:p>
          <a:p>
            <a:pPr marL="457200" indent="-457200">
              <a:buFont typeface="+mj-lt"/>
              <a:buAutoNum type="alphaUcPeriod"/>
            </a:pPr>
            <a:r>
              <a:rPr lang="en-US" altLang="en-US" dirty="0"/>
              <a:t>SOA results in lower developer productivity</a:t>
            </a:r>
          </a:p>
          <a:p>
            <a:pPr marL="457200" indent="-457200">
              <a:buFont typeface="+mj-lt"/>
              <a:buAutoNum type="alphaUcPeriod"/>
            </a:pPr>
            <a:r>
              <a:rPr lang="en-US" altLang="en-US" dirty="0"/>
              <a:t>SOA’s complexity is a poor match for small teams</a:t>
            </a:r>
          </a:p>
          <a:p>
            <a:pPr marL="457200" indent="-457200">
              <a:buFont typeface="+mj-lt"/>
              <a:buAutoNum type="alphaUcPeriod"/>
            </a:pPr>
            <a:r>
              <a:rPr lang="en-US" altLang="en-US" dirty="0"/>
              <a:t>SOA is more expensive to deploy than Silo, because more servers are needed to handle the same workload</a:t>
            </a:r>
          </a:p>
          <a:p>
            <a:endParaRPr lang="en-US" altLang="en-US" dirty="0"/>
          </a:p>
          <a:p>
            <a:endParaRPr lang="en-US" altLang="en-US" dirty="0"/>
          </a:p>
          <a:p>
            <a:endParaRPr lang="en-US" altLang="en-US" dirty="0"/>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41</a:t>
            </a:fld>
            <a:endParaRPr lang="en-US"/>
          </a:p>
        </p:txBody>
      </p:sp>
    </p:spTree>
    <p:extLst>
      <p:ext uri="{BB962C8B-B14F-4D97-AF65-F5344CB8AC3E}">
        <p14:creationId xmlns:p14="http://schemas.microsoft.com/office/powerpoint/2010/main" val="1480855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ctrTitle"/>
          </p:nvPr>
        </p:nvSpPr>
        <p:spPr/>
        <p:txBody>
          <a:bodyPr/>
          <a:lstStyle/>
          <a:p>
            <a:r>
              <a:rPr lang="en-US" altLang="en-US"/>
              <a:t>Cloud Computing</a:t>
            </a:r>
            <a:endParaRPr lang="en-US" altLang="en-US" dirty="0"/>
          </a:p>
        </p:txBody>
      </p:sp>
      <p:sp>
        <p:nvSpPr>
          <p:cNvPr id="121858" name="Rectangle 3"/>
          <p:cNvSpPr>
            <a:spLocks noGrp="1" noChangeArrowheads="1"/>
          </p:cNvSpPr>
          <p:nvPr>
            <p:ph type="subTitle" idx="1"/>
          </p:nvPr>
        </p:nvSpPr>
        <p:spPr/>
        <p:txBody>
          <a:bodyPr/>
          <a:lstStyle/>
          <a:p>
            <a:r>
              <a:rPr lang="en-US" altLang="en-US" dirty="0"/>
              <a:t>Engineering Software as a Service §1.4</a:t>
            </a:r>
          </a:p>
          <a:p>
            <a:r>
              <a:rPr lang="en-US" altLang="en-US" dirty="0"/>
              <a:t>David Patterson</a:t>
            </a:r>
          </a:p>
        </p:txBody>
      </p:sp>
      <p:pic>
        <p:nvPicPr>
          <p:cNvPr id="121861" name="Picture 5" descr="Clou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4044" y="557904"/>
            <a:ext cx="3556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503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en-US">
                <a:ea typeface="ＭＳ Ｐゴシック" charset="-128"/>
              </a:rPr>
              <a:t>What is ideal HW for SaaS?</a:t>
            </a:r>
          </a:p>
        </p:txBody>
      </p:sp>
      <p:sp>
        <p:nvSpPr>
          <p:cNvPr id="123906" name="Content Placeholder 2"/>
          <p:cNvSpPr>
            <a:spLocks noGrp="1"/>
          </p:cNvSpPr>
          <p:nvPr>
            <p:ph idx="1"/>
          </p:nvPr>
        </p:nvSpPr>
        <p:spPr/>
        <p:txBody>
          <a:bodyPr/>
          <a:lstStyle/>
          <a:p>
            <a:r>
              <a:rPr lang="en-US" altLang="en-US" dirty="0">
                <a:ea typeface="ＭＳ Ｐゴシック" charset="-128"/>
              </a:rPr>
              <a:t>Amazon, Google, Microsoft developed hardware systems to run SaaS</a:t>
            </a:r>
          </a:p>
          <a:p>
            <a:r>
              <a:rPr lang="en-US" altLang="en-US" dirty="0">
                <a:ea typeface="ＭＳ Ｐゴシック" charset="-128"/>
              </a:rPr>
              <a:t>What did they use: Mainframes? Supercomputers?</a:t>
            </a:r>
          </a:p>
          <a:p>
            <a:r>
              <a:rPr lang="en-US" altLang="en-US" dirty="0">
                <a:ea typeface="ＭＳ Ｐゴシック" charset="-128"/>
              </a:rPr>
              <a:t>How can independent SW developers build SaaS apps and compete without similar HW investments to Amazon, Google, Microsoft?</a:t>
            </a:r>
          </a:p>
        </p:txBody>
      </p:sp>
      <p:sp>
        <p:nvSpPr>
          <p:cNvPr id="2" name="Slide Number Placeholder 1"/>
          <p:cNvSpPr>
            <a:spLocks noGrp="1"/>
          </p:cNvSpPr>
          <p:nvPr>
            <p:ph type="sldNum" sz="quarter" idx="12"/>
          </p:nvPr>
        </p:nvSpPr>
        <p:spPr/>
        <p:txBody>
          <a:bodyPr/>
          <a:lstStyle/>
          <a:p>
            <a:fld id="{C8C00EBA-F123-634B-AD4A-B6D666CCD8D2}" type="slidenum">
              <a:rPr lang="en-US" smtClean="0"/>
              <a:t>43</a:t>
            </a:fld>
            <a:endParaRPr lang="en-US"/>
          </a:p>
        </p:txBody>
      </p:sp>
    </p:spTree>
    <p:extLst>
      <p:ext uri="{BB962C8B-B14F-4D97-AF65-F5344CB8AC3E}">
        <p14:creationId xmlns:p14="http://schemas.microsoft.com/office/powerpoint/2010/main" val="904915583"/>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US" altLang="en-US" dirty="0">
                <a:ea typeface="ＭＳ Ｐゴシック" charset="-128"/>
              </a:rPr>
              <a:t>Ideal hardware infrastructure for SaaS?</a:t>
            </a:r>
          </a:p>
        </p:txBody>
      </p:sp>
      <p:sp>
        <p:nvSpPr>
          <p:cNvPr id="80899" name="Content Placeholder 2"/>
          <p:cNvSpPr>
            <a:spLocks noGrp="1"/>
          </p:cNvSpPr>
          <p:nvPr>
            <p:ph idx="1"/>
          </p:nvPr>
        </p:nvSpPr>
        <p:spPr/>
        <p:txBody>
          <a:bodyPr/>
          <a:lstStyle/>
          <a:p>
            <a:r>
              <a:rPr lang="en-US" altLang="en-US" dirty="0">
                <a:ea typeface="ＭＳ Ｐゴシック" charset="-128"/>
              </a:rPr>
              <a:t>SaaS'</a:t>
            </a:r>
            <a:r>
              <a:rPr lang="en-US" altLang="ja-JP" dirty="0">
                <a:ea typeface="ＭＳ Ｐゴシック" charset="-128"/>
              </a:rPr>
              <a:t>s 3 demands on infrastructure</a:t>
            </a:r>
          </a:p>
          <a:p>
            <a:pPr>
              <a:buFont typeface="Helvetica" charset="0"/>
              <a:buAutoNum type="arabicPeriod"/>
            </a:pPr>
            <a:r>
              <a:rPr lang="en-US" altLang="en-US" dirty="0">
                <a:ea typeface="ＭＳ Ｐゴシック" charset="-128"/>
              </a:rPr>
              <a:t> Communication</a:t>
            </a:r>
          </a:p>
          <a:p>
            <a:pPr lvl="1"/>
            <a:r>
              <a:rPr lang="en-US" altLang="en-US" dirty="0">
                <a:ea typeface="ＭＳ Ｐゴシック" charset="-128"/>
              </a:rPr>
              <a:t>Allow customers to interact with service</a:t>
            </a:r>
          </a:p>
          <a:p>
            <a:pPr>
              <a:buFont typeface="Helvetica" charset="0"/>
              <a:buAutoNum type="arabicPeriod"/>
            </a:pPr>
            <a:r>
              <a:rPr lang="en-US" altLang="en-US" dirty="0">
                <a:ea typeface="ＭＳ Ｐゴシック" charset="-128"/>
              </a:rPr>
              <a:t> Scalability</a:t>
            </a:r>
          </a:p>
          <a:p>
            <a:pPr lvl="1"/>
            <a:r>
              <a:rPr lang="en-US" altLang="en-US" dirty="0">
                <a:ea typeface="ＭＳ Ｐゴシック" charset="-128"/>
              </a:rPr>
              <a:t>Fluctuations in demand </a:t>
            </a:r>
          </a:p>
          <a:p>
            <a:pPr marL="231775" indent="-231775">
              <a:buFont typeface="+mj-lt"/>
              <a:buAutoNum type="arabicPeriod"/>
            </a:pPr>
            <a:r>
              <a:rPr lang="en-US" altLang="en-US" dirty="0">
                <a:ea typeface="ＭＳ Ｐゴシック" charset="-128"/>
              </a:rPr>
              <a:t>Dependability</a:t>
            </a:r>
          </a:p>
          <a:p>
            <a:pPr lvl="1"/>
            <a:r>
              <a:rPr lang="en-US" altLang="en-US" dirty="0">
                <a:ea typeface="ＭＳ Ｐゴシック" charset="-128"/>
              </a:rPr>
              <a:t>Service &amp; communication available 24x7</a:t>
            </a:r>
          </a:p>
        </p:txBody>
      </p:sp>
      <p:sp>
        <p:nvSpPr>
          <p:cNvPr id="2" name="Slide Number Placeholder 1"/>
          <p:cNvSpPr>
            <a:spLocks noGrp="1"/>
          </p:cNvSpPr>
          <p:nvPr>
            <p:ph type="sldNum" sz="quarter" idx="12"/>
          </p:nvPr>
        </p:nvSpPr>
        <p:spPr/>
        <p:txBody>
          <a:bodyPr/>
          <a:lstStyle/>
          <a:p>
            <a:fld id="{C8C00EBA-F123-634B-AD4A-B6D666CCD8D2}" type="slidenum">
              <a:rPr lang="en-US" smtClean="0"/>
              <a:t>44</a:t>
            </a:fld>
            <a:endParaRPr lang="en-US"/>
          </a:p>
        </p:txBody>
      </p:sp>
    </p:spTree>
    <p:extLst>
      <p:ext uri="{BB962C8B-B14F-4D97-AF65-F5344CB8AC3E}">
        <p14:creationId xmlns:p14="http://schemas.microsoft.com/office/powerpoint/2010/main" val="437015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89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8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8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8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8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US" altLang="en-US" dirty="0"/>
              <a:t>Services on Clusters</a:t>
            </a:r>
          </a:p>
        </p:txBody>
      </p:sp>
      <p:sp>
        <p:nvSpPr>
          <p:cNvPr id="3" name="Content Placeholder 2"/>
          <p:cNvSpPr>
            <a:spLocks noGrp="1"/>
          </p:cNvSpPr>
          <p:nvPr>
            <p:ph idx="1"/>
          </p:nvPr>
        </p:nvSpPr>
        <p:spPr/>
        <p:txBody>
          <a:bodyPr/>
          <a:lstStyle/>
          <a:p>
            <a:r>
              <a:rPr lang="en-US" altLang="en-US" dirty="0"/>
              <a:t>Clusters: Commodity computers connected by commodity Ethernet switches</a:t>
            </a:r>
          </a:p>
          <a:p>
            <a:r>
              <a:rPr lang="en-US" altLang="en-US" dirty="0"/>
              <a:t> More scalable than conventional servers</a:t>
            </a:r>
          </a:p>
          <a:p>
            <a:r>
              <a:rPr lang="en-US" altLang="en-US" dirty="0"/>
              <a:t> Much cheaper than conventional servers</a:t>
            </a:r>
          </a:p>
          <a:p>
            <a:pPr lvl="1"/>
            <a:r>
              <a:rPr lang="en-US" altLang="en-US" dirty="0"/>
              <a:t> 20X for equivalent vs. largest servers</a:t>
            </a:r>
          </a:p>
          <a:p>
            <a:r>
              <a:rPr lang="en-US" altLang="en-US" dirty="0"/>
              <a:t> Dependability via extensive redundancy</a:t>
            </a:r>
          </a:p>
          <a:p>
            <a:r>
              <a:rPr lang="en-US" altLang="en-US" dirty="0"/>
              <a:t> Few operators for 1000s servers</a:t>
            </a:r>
          </a:p>
          <a:p>
            <a:pPr lvl="1"/>
            <a:r>
              <a:rPr lang="en-US" altLang="en-US" dirty="0"/>
              <a:t>Careful selection of identical HW/SW</a:t>
            </a:r>
          </a:p>
          <a:p>
            <a:pPr lvl="1"/>
            <a:r>
              <a:rPr lang="en-US" altLang="en-US" dirty="0"/>
              <a:t>Virtual Machine Monitors simplify operation</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45</a:t>
            </a:fld>
            <a:endParaRPr lang="en-US"/>
          </a:p>
        </p:txBody>
      </p:sp>
    </p:spTree>
    <p:extLst>
      <p:ext uri="{BB962C8B-B14F-4D97-AF65-F5344CB8AC3E}">
        <p14:creationId xmlns:p14="http://schemas.microsoft.com/office/powerpoint/2010/main" val="140020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altLang="en-US" dirty="0"/>
              <a:t>Warehouse Scale Computers</a:t>
            </a:r>
          </a:p>
        </p:txBody>
      </p:sp>
      <p:sp>
        <p:nvSpPr>
          <p:cNvPr id="83971" name="Content Placeholder 2"/>
          <p:cNvSpPr>
            <a:spLocks noGrp="1"/>
          </p:cNvSpPr>
          <p:nvPr>
            <p:ph idx="1"/>
          </p:nvPr>
        </p:nvSpPr>
        <p:spPr/>
        <p:txBody>
          <a:bodyPr/>
          <a:lstStyle/>
          <a:p>
            <a:r>
              <a:rPr lang="en-US" altLang="en-US"/>
              <a:t>Clusters grew from 1000 servers to 100,000 based on customer demand for SaaS apps</a:t>
            </a:r>
          </a:p>
          <a:p>
            <a:r>
              <a:rPr lang="en-US" altLang="en-US"/>
              <a:t>Economies of scale pushed down cost of largest datacenter by factors 3X to 8X</a:t>
            </a:r>
          </a:p>
          <a:p>
            <a:pPr lvl="1"/>
            <a:r>
              <a:rPr lang="en-US" altLang="en-US"/>
              <a:t>Purchase, house, operate 100K v. 1K computers</a:t>
            </a:r>
          </a:p>
          <a:p>
            <a:r>
              <a:rPr lang="en-US" altLang="en-US"/>
              <a:t>Traditional datacenters utilized 10% - 20%</a:t>
            </a:r>
          </a:p>
          <a:p>
            <a:r>
              <a:rPr lang="en-US" altLang="en-US"/>
              <a:t>Earn $ offering pay-as-you-go use at less than customer</a:t>
            </a:r>
            <a:r>
              <a:rPr lang="ja-JP" altLang="en-US"/>
              <a:t>’</a:t>
            </a:r>
            <a:r>
              <a:rPr lang="en-US" altLang="ja-JP"/>
              <a:t>s costs for as many computers as customer needs</a:t>
            </a:r>
          </a:p>
          <a:p>
            <a:pPr lvl="1"/>
            <a:endParaRPr lang="en-US" altLang="en-US"/>
          </a:p>
        </p:txBody>
      </p:sp>
      <p:sp>
        <p:nvSpPr>
          <p:cNvPr id="2" name="Slide Number Placeholder 1"/>
          <p:cNvSpPr>
            <a:spLocks noGrp="1"/>
          </p:cNvSpPr>
          <p:nvPr>
            <p:ph type="sldNum" sz="quarter" idx="12"/>
          </p:nvPr>
        </p:nvSpPr>
        <p:spPr/>
        <p:txBody>
          <a:bodyPr/>
          <a:lstStyle/>
          <a:p>
            <a:fld id="{C8C00EBA-F123-634B-AD4A-B6D666CCD8D2}" type="slidenum">
              <a:rPr lang="en-US" smtClean="0"/>
              <a:t>46</a:t>
            </a:fld>
            <a:endParaRPr lang="en-US"/>
          </a:p>
        </p:txBody>
      </p:sp>
    </p:spTree>
    <p:extLst>
      <p:ext uri="{BB962C8B-B14F-4D97-AF65-F5344CB8AC3E}">
        <p14:creationId xmlns:p14="http://schemas.microsoft.com/office/powerpoint/2010/main" val="528565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altLang="en-US">
                <a:ea typeface="ＭＳ Ｐゴシック" charset="-128"/>
              </a:rPr>
              <a:t>Utility Computing / </a:t>
            </a:r>
            <a:br>
              <a:rPr lang="en-US" altLang="en-US">
                <a:ea typeface="ＭＳ Ｐゴシック" charset="-128"/>
              </a:rPr>
            </a:br>
            <a:r>
              <a:rPr lang="en-US" altLang="en-US">
                <a:ea typeface="ＭＳ Ｐゴシック" charset="-128"/>
              </a:rPr>
              <a:t>Public Cloud Computing</a:t>
            </a:r>
          </a:p>
        </p:txBody>
      </p:sp>
      <p:sp>
        <p:nvSpPr>
          <p:cNvPr id="84995" name="Content Placeholder 2"/>
          <p:cNvSpPr>
            <a:spLocks noGrp="1"/>
          </p:cNvSpPr>
          <p:nvPr>
            <p:ph idx="1"/>
          </p:nvPr>
        </p:nvSpPr>
        <p:spPr/>
        <p:txBody>
          <a:bodyPr/>
          <a:lstStyle/>
          <a:p>
            <a:r>
              <a:rPr lang="en-US" altLang="en-US" dirty="0">
                <a:ea typeface="ＭＳ Ｐゴシック" charset="-128"/>
              </a:rPr>
              <a:t>Offers computing, storage, communication at pennies per hour</a:t>
            </a:r>
          </a:p>
          <a:p>
            <a:r>
              <a:rPr lang="en-US" altLang="en-US" dirty="0">
                <a:ea typeface="ＭＳ Ｐゴシック" charset="-128"/>
              </a:rPr>
              <a:t>No premium to scale:</a:t>
            </a:r>
          </a:p>
          <a:p>
            <a:pPr lvl="1">
              <a:buFontTx/>
              <a:buNone/>
            </a:pPr>
            <a:r>
              <a:rPr lang="en-US" altLang="en-US" dirty="0">
                <a:ea typeface="ＭＳ Ｐゴシック" charset="-128"/>
              </a:rPr>
              <a:t>      1000 computers @  1 hour  =  1 computer @ 1000 hours</a:t>
            </a:r>
          </a:p>
          <a:p>
            <a:r>
              <a:rPr lang="en-US" altLang="en-US" dirty="0">
                <a:ea typeface="ＭＳ Ｐゴシック" charset="-128"/>
              </a:rPr>
              <a:t>Illusion of infinite scalability to cloud user</a:t>
            </a:r>
          </a:p>
          <a:p>
            <a:pPr lvl="1"/>
            <a:r>
              <a:rPr lang="en-US" altLang="en-US" dirty="0">
                <a:ea typeface="ＭＳ Ｐゴシック" charset="-128"/>
              </a:rPr>
              <a:t>As many computers as you can afford</a:t>
            </a:r>
          </a:p>
          <a:p>
            <a:r>
              <a:rPr lang="en-US" altLang="en-US" dirty="0">
                <a:ea typeface="ＭＳ Ｐゴシック" charset="-128"/>
              </a:rPr>
              <a:t>Leading examples: Amazon Web Services, Google App Engine, Microsoft Azure</a:t>
            </a:r>
          </a:p>
          <a:p>
            <a:pPr lvl="1"/>
            <a:r>
              <a:rPr lang="en-US" altLang="en-US" dirty="0">
                <a:ea typeface="ＭＳ Ｐゴシック" charset="-128"/>
              </a:rPr>
              <a:t>Amazon runs its own e-commerce on AWS!</a:t>
            </a:r>
          </a:p>
        </p:txBody>
      </p:sp>
      <p:sp>
        <p:nvSpPr>
          <p:cNvPr id="2" name="Slide Number Placeholder 1"/>
          <p:cNvSpPr>
            <a:spLocks noGrp="1"/>
          </p:cNvSpPr>
          <p:nvPr>
            <p:ph type="sldNum" sz="quarter" idx="12"/>
          </p:nvPr>
        </p:nvSpPr>
        <p:spPr/>
        <p:txBody>
          <a:bodyPr/>
          <a:lstStyle/>
          <a:p>
            <a:fld id="{C8C00EBA-F123-634B-AD4A-B6D666CCD8D2}" type="slidenum">
              <a:rPr lang="en-US" smtClean="0"/>
              <a:t>47</a:t>
            </a:fld>
            <a:endParaRPr lang="en-US"/>
          </a:p>
        </p:txBody>
      </p:sp>
    </p:spTree>
    <p:extLst>
      <p:ext uri="{BB962C8B-B14F-4D97-AF65-F5344CB8AC3E}">
        <p14:creationId xmlns:p14="http://schemas.microsoft.com/office/powerpoint/2010/main" val="663020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9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Which statement is false?</a:t>
            </a:r>
            <a:endParaRPr lang="en-US" dirty="0"/>
          </a:p>
        </p:txBody>
      </p:sp>
      <p:sp>
        <p:nvSpPr>
          <p:cNvPr id="5" name="Content Placeholder 4"/>
          <p:cNvSpPr>
            <a:spLocks noGrp="1"/>
          </p:cNvSpPr>
          <p:nvPr>
            <p:ph idx="1"/>
          </p:nvPr>
        </p:nvSpPr>
        <p:spPr/>
        <p:txBody>
          <a:bodyPr/>
          <a:lstStyle/>
          <a:p>
            <a:pPr marL="457200" indent="-457200">
              <a:buFont typeface="+mj-lt"/>
              <a:buAutoNum type="alphaUcPeriod"/>
            </a:pPr>
            <a:r>
              <a:rPr lang="en-US" altLang="en-US" dirty="0"/>
              <a:t>Private datacenters are not shared by multiple companies/competitors</a:t>
            </a:r>
          </a:p>
          <a:p>
            <a:pPr marL="457200" indent="-457200">
              <a:buFont typeface="+mj-lt"/>
              <a:buAutoNum type="alphaUcPeriod"/>
            </a:pPr>
            <a:r>
              <a:rPr lang="en-US" altLang="en-US" dirty="0"/>
              <a:t>Private datacenters may be the only option for some highly-regulated apps</a:t>
            </a:r>
          </a:p>
          <a:p>
            <a:pPr marL="457200" indent="-457200">
              <a:buFont typeface="+mj-lt"/>
              <a:buAutoNum type="alphaUcPeriod"/>
            </a:pPr>
            <a:r>
              <a:rPr lang="en-US" altLang="en-US" dirty="0"/>
              <a:t>Private datacenters are inherently more secure than public utility computing</a:t>
            </a:r>
          </a:p>
          <a:p>
            <a:pPr marL="457200" indent="-457200">
              <a:buFont typeface="+mj-lt"/>
              <a:buAutoNum type="alphaUcPeriod"/>
            </a:pPr>
            <a:r>
              <a:rPr lang="en-US" altLang="en-US" dirty="0"/>
              <a:t>Private datacenters could match the cost of public utility computing if they just used the same type of hardware and software</a:t>
            </a:r>
          </a:p>
          <a:p>
            <a:pPr marL="457200" indent="-457200">
              <a:buFont typeface="+mj-lt"/>
              <a:buAutoNum type="alphaUcPeriod"/>
            </a:pPr>
            <a:endParaRPr lang="en-US" altLang="en-US" dirty="0"/>
          </a:p>
          <a:p>
            <a:endParaRPr lang="en-US" altLang="en-US" dirty="0"/>
          </a:p>
          <a:p>
            <a:endParaRPr lang="en-US" dirty="0"/>
          </a:p>
        </p:txBody>
      </p:sp>
      <p:sp>
        <p:nvSpPr>
          <p:cNvPr id="3" name="Slide Number Placeholder 2"/>
          <p:cNvSpPr>
            <a:spLocks noGrp="1"/>
          </p:cNvSpPr>
          <p:nvPr>
            <p:ph type="sldNum" sz="quarter" idx="12"/>
          </p:nvPr>
        </p:nvSpPr>
        <p:spPr/>
        <p:txBody>
          <a:bodyPr/>
          <a:lstStyle/>
          <a:p>
            <a:fld id="{C8C00EBA-F123-634B-AD4A-B6D666CCD8D2}" type="slidenum">
              <a:rPr lang="en-US" smtClean="0"/>
              <a:t>48</a:t>
            </a:fld>
            <a:endParaRPr lang="en-US"/>
          </a:p>
        </p:txBody>
      </p:sp>
    </p:spTree>
    <p:extLst>
      <p:ext uri="{BB962C8B-B14F-4D97-AF65-F5344CB8AC3E}">
        <p14:creationId xmlns:p14="http://schemas.microsoft.com/office/powerpoint/2010/main" val="1907599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968" y="286603"/>
            <a:ext cx="10674364" cy="1450757"/>
          </a:xfrm>
        </p:spPr>
        <p:txBody>
          <a:bodyPr>
            <a:normAutofit/>
          </a:bodyPr>
          <a:lstStyle/>
          <a:p>
            <a:r>
              <a:rPr lang="en-US" altLang="en-US" dirty="0"/>
              <a:t>History of Website Infrastructure Cost/Time</a:t>
            </a:r>
            <a:endParaRPr lang="en-US" dirty="0"/>
          </a:p>
        </p:txBody>
      </p:sp>
      <p:sp>
        <p:nvSpPr>
          <p:cNvPr id="3" name="Slide Number Placeholder 2"/>
          <p:cNvSpPr>
            <a:spLocks noGrp="1"/>
          </p:cNvSpPr>
          <p:nvPr>
            <p:ph type="sldNum" sz="quarter" idx="12"/>
          </p:nvPr>
        </p:nvSpPr>
        <p:spPr/>
        <p:txBody>
          <a:bodyPr/>
          <a:lstStyle/>
          <a:p>
            <a:fld id="{C8C00EBA-F123-634B-AD4A-B6D666CCD8D2}" type="slidenum">
              <a:rPr lang="en-US" smtClean="0"/>
              <a:t>49</a:t>
            </a:fld>
            <a:endParaRPr lang="en-US"/>
          </a:p>
        </p:txBody>
      </p:sp>
      <p:graphicFrame>
        <p:nvGraphicFramePr>
          <p:cNvPr id="11" name="Table 10">
            <a:extLst>
              <a:ext uri="{FF2B5EF4-FFF2-40B4-BE49-F238E27FC236}">
                <a16:creationId xmlns:a16="http://schemas.microsoft.com/office/drawing/2014/main" id="{ADD656C6-5A8C-45CE-B111-A9C20D4B10B1}"/>
              </a:ext>
            </a:extLst>
          </p:cNvPr>
          <p:cNvGraphicFramePr>
            <a:graphicFrameLocks noGrp="1"/>
          </p:cNvGraphicFramePr>
          <p:nvPr>
            <p:extLst>
              <p:ext uri="{D42A27DB-BD31-4B8C-83A1-F6EECF244321}">
                <p14:modId xmlns:p14="http://schemas.microsoft.com/office/powerpoint/2010/main" val="427973281"/>
              </p:ext>
            </p:extLst>
          </p:nvPr>
        </p:nvGraphicFramePr>
        <p:xfrm>
          <a:off x="1097278" y="1975131"/>
          <a:ext cx="10337745" cy="3961149"/>
        </p:xfrm>
        <a:graphic>
          <a:graphicData uri="http://schemas.openxmlformats.org/drawingml/2006/table">
            <a:tbl>
              <a:tblPr firstRow="1" bandRow="1">
                <a:tableStyleId>{5C22544A-7EE6-4342-B048-85BDC9FD1C3A}</a:tableStyleId>
              </a:tblPr>
              <a:tblGrid>
                <a:gridCol w="2067549">
                  <a:extLst>
                    <a:ext uri="{9D8B030D-6E8A-4147-A177-3AD203B41FA5}">
                      <a16:colId xmlns:a16="http://schemas.microsoft.com/office/drawing/2014/main" val="2603125040"/>
                    </a:ext>
                  </a:extLst>
                </a:gridCol>
                <a:gridCol w="2067549">
                  <a:extLst>
                    <a:ext uri="{9D8B030D-6E8A-4147-A177-3AD203B41FA5}">
                      <a16:colId xmlns:a16="http://schemas.microsoft.com/office/drawing/2014/main" val="349882116"/>
                    </a:ext>
                  </a:extLst>
                </a:gridCol>
                <a:gridCol w="2067549">
                  <a:extLst>
                    <a:ext uri="{9D8B030D-6E8A-4147-A177-3AD203B41FA5}">
                      <a16:colId xmlns:a16="http://schemas.microsoft.com/office/drawing/2014/main" val="4254374381"/>
                    </a:ext>
                  </a:extLst>
                </a:gridCol>
                <a:gridCol w="2067549">
                  <a:extLst>
                    <a:ext uri="{9D8B030D-6E8A-4147-A177-3AD203B41FA5}">
                      <a16:colId xmlns:a16="http://schemas.microsoft.com/office/drawing/2014/main" val="2780655393"/>
                    </a:ext>
                  </a:extLst>
                </a:gridCol>
                <a:gridCol w="2067549">
                  <a:extLst>
                    <a:ext uri="{9D8B030D-6E8A-4147-A177-3AD203B41FA5}">
                      <a16:colId xmlns:a16="http://schemas.microsoft.com/office/drawing/2014/main" val="4262691803"/>
                    </a:ext>
                  </a:extLst>
                </a:gridCol>
              </a:tblGrid>
              <a:tr h="476667">
                <a:tc>
                  <a:txBody>
                    <a:bodyPr/>
                    <a:lstStyle/>
                    <a:p>
                      <a:r>
                        <a:rPr lang="en-US" dirty="0"/>
                        <a:t>Year</a:t>
                      </a:r>
                    </a:p>
                  </a:txBody>
                  <a:tcPr/>
                </a:tc>
                <a:tc>
                  <a:txBody>
                    <a:bodyPr/>
                    <a:lstStyle/>
                    <a:p>
                      <a:r>
                        <a:rPr lang="en-US" dirty="0"/>
                        <a:t>Acquisition Cost</a:t>
                      </a:r>
                    </a:p>
                  </a:txBody>
                  <a:tcPr/>
                </a:tc>
                <a:tc>
                  <a:txBody>
                    <a:bodyPr/>
                    <a:lstStyle/>
                    <a:p>
                      <a:r>
                        <a:rPr lang="en-US" dirty="0"/>
                        <a:t>Annual Cost</a:t>
                      </a:r>
                    </a:p>
                  </a:txBody>
                  <a:tcPr/>
                </a:tc>
                <a:tc>
                  <a:txBody>
                    <a:bodyPr/>
                    <a:lstStyle/>
                    <a:p>
                      <a:r>
                        <a:rPr lang="en-US" dirty="0"/>
                        <a:t>Time to Production</a:t>
                      </a:r>
                    </a:p>
                  </a:txBody>
                  <a:tcPr/>
                </a:tc>
                <a:tc>
                  <a:txBody>
                    <a:bodyPr/>
                    <a:lstStyle/>
                    <a:p>
                      <a:r>
                        <a:rPr lang="en-US" dirty="0"/>
                        <a:t>Reference</a:t>
                      </a:r>
                    </a:p>
                  </a:txBody>
                  <a:tcPr/>
                </a:tc>
                <a:extLst>
                  <a:ext uri="{0D108BD9-81ED-4DB2-BD59-A6C34878D82A}">
                    <a16:rowId xmlns:a16="http://schemas.microsoft.com/office/drawing/2014/main" val="3457739877"/>
                  </a:ext>
                </a:extLst>
              </a:tr>
              <a:tr h="580747">
                <a:tc>
                  <a:txBody>
                    <a:bodyPr/>
                    <a:lstStyle/>
                    <a:p>
                      <a:r>
                        <a:rPr lang="en-US" dirty="0"/>
                        <a:t>1995</a:t>
                      </a:r>
                    </a:p>
                  </a:txBody>
                  <a:tcPr/>
                </a:tc>
                <a:tc>
                  <a:txBody>
                    <a:bodyPr/>
                    <a:lstStyle/>
                    <a:p>
                      <a:pPr algn="r"/>
                      <a:r>
                        <a:rPr lang="en-US" dirty="0"/>
                        <a:t>$500,000</a:t>
                      </a:r>
                    </a:p>
                  </a:txBody>
                  <a:tcPr/>
                </a:tc>
                <a:tc>
                  <a:txBody>
                    <a:bodyPr/>
                    <a:lstStyle/>
                    <a:p>
                      <a:pPr algn="r"/>
                      <a:r>
                        <a:rPr lang="en-US" dirty="0"/>
                        <a:t>$100,000 </a:t>
                      </a:r>
                    </a:p>
                  </a:txBody>
                  <a:tcPr/>
                </a:tc>
                <a:tc>
                  <a:txBody>
                    <a:bodyPr/>
                    <a:lstStyle/>
                    <a:p>
                      <a:pPr algn="r"/>
                      <a:r>
                        <a:rPr lang="en-US" dirty="0"/>
                        <a:t>6 months</a:t>
                      </a:r>
                    </a:p>
                  </a:txBody>
                  <a:tcPr/>
                </a:tc>
                <a:tc>
                  <a:txBody>
                    <a:bodyPr/>
                    <a:lstStyle/>
                    <a:p>
                      <a:r>
                        <a:rPr lang="en-US" dirty="0"/>
                        <a:t>Parsons Technology</a:t>
                      </a:r>
                    </a:p>
                  </a:txBody>
                  <a:tcPr/>
                </a:tc>
                <a:extLst>
                  <a:ext uri="{0D108BD9-81ED-4DB2-BD59-A6C34878D82A}">
                    <a16:rowId xmlns:a16="http://schemas.microsoft.com/office/drawing/2014/main" val="1764888620"/>
                  </a:ext>
                </a:extLst>
              </a:tr>
              <a:tr h="580747">
                <a:tc>
                  <a:txBody>
                    <a:bodyPr/>
                    <a:lstStyle/>
                    <a:p>
                      <a:r>
                        <a:rPr lang="en-US" dirty="0"/>
                        <a:t>2000</a:t>
                      </a:r>
                    </a:p>
                  </a:txBody>
                  <a:tcPr/>
                </a:tc>
                <a:tc>
                  <a:txBody>
                    <a:bodyPr/>
                    <a:lstStyle/>
                    <a:p>
                      <a:pPr algn="r"/>
                      <a:r>
                        <a:rPr lang="en-US" dirty="0"/>
                        <a:t>$250,000</a:t>
                      </a:r>
                    </a:p>
                  </a:txBody>
                  <a:tcPr/>
                </a:tc>
                <a:tc>
                  <a:txBody>
                    <a:bodyPr/>
                    <a:lstStyle/>
                    <a:p>
                      <a:pPr algn="r"/>
                      <a:r>
                        <a:rPr lang="en-US" dirty="0"/>
                        <a:t>$50,000</a:t>
                      </a:r>
                    </a:p>
                  </a:txBody>
                  <a:tcPr/>
                </a:tc>
                <a:tc>
                  <a:txBody>
                    <a:bodyPr/>
                    <a:lstStyle/>
                    <a:p>
                      <a:pPr algn="r"/>
                      <a:r>
                        <a:rPr lang="en-US" dirty="0"/>
                        <a:t>3 months</a:t>
                      </a:r>
                    </a:p>
                  </a:txBody>
                  <a:tcPr/>
                </a:tc>
                <a:tc>
                  <a:txBody>
                    <a:bodyPr/>
                    <a:lstStyle/>
                    <a:p>
                      <a:r>
                        <a:rPr lang="en-US" dirty="0"/>
                        <a:t>John Deere</a:t>
                      </a:r>
                    </a:p>
                  </a:txBody>
                  <a:tcPr/>
                </a:tc>
                <a:extLst>
                  <a:ext uri="{0D108BD9-81ED-4DB2-BD59-A6C34878D82A}">
                    <a16:rowId xmlns:a16="http://schemas.microsoft.com/office/drawing/2014/main" val="3822835159"/>
                  </a:ext>
                </a:extLst>
              </a:tr>
              <a:tr h="580747">
                <a:tc>
                  <a:txBody>
                    <a:bodyPr/>
                    <a:lstStyle/>
                    <a:p>
                      <a:r>
                        <a:rPr lang="en-US" dirty="0"/>
                        <a:t>2005</a:t>
                      </a:r>
                    </a:p>
                  </a:txBody>
                  <a:tcPr/>
                </a:tc>
                <a:tc>
                  <a:txBody>
                    <a:bodyPr/>
                    <a:lstStyle/>
                    <a:p>
                      <a:pPr algn="r"/>
                      <a:r>
                        <a:rPr lang="en-US" dirty="0"/>
                        <a:t>$10,000</a:t>
                      </a:r>
                    </a:p>
                  </a:txBody>
                  <a:tcPr/>
                </a:tc>
                <a:tc>
                  <a:txBody>
                    <a:bodyPr/>
                    <a:lstStyle/>
                    <a:p>
                      <a:pPr algn="r"/>
                      <a:r>
                        <a:rPr lang="en-US" dirty="0"/>
                        <a:t>$2,000</a:t>
                      </a:r>
                    </a:p>
                  </a:txBody>
                  <a:tcPr/>
                </a:tc>
                <a:tc>
                  <a:txBody>
                    <a:bodyPr/>
                    <a:lstStyle/>
                    <a:p>
                      <a:pPr algn="r"/>
                      <a:r>
                        <a:rPr lang="en-US" dirty="0"/>
                        <a:t>1 week</a:t>
                      </a:r>
                    </a:p>
                  </a:txBody>
                  <a:tcPr/>
                </a:tc>
                <a:tc>
                  <a:txBody>
                    <a:bodyPr/>
                    <a:lstStyle/>
                    <a:p>
                      <a:endParaRPr lang="en-US" dirty="0"/>
                    </a:p>
                  </a:txBody>
                  <a:tcPr/>
                </a:tc>
                <a:extLst>
                  <a:ext uri="{0D108BD9-81ED-4DB2-BD59-A6C34878D82A}">
                    <a16:rowId xmlns:a16="http://schemas.microsoft.com/office/drawing/2014/main" val="920490405"/>
                  </a:ext>
                </a:extLst>
              </a:tr>
              <a:tr h="580747">
                <a:tc>
                  <a:txBody>
                    <a:bodyPr/>
                    <a:lstStyle/>
                    <a:p>
                      <a:r>
                        <a:rPr lang="en-US" dirty="0"/>
                        <a:t>2010</a:t>
                      </a:r>
                    </a:p>
                  </a:txBody>
                  <a:tcPr/>
                </a:tc>
                <a:tc>
                  <a:txBody>
                    <a:bodyPr/>
                    <a:lstStyle/>
                    <a:p>
                      <a:pPr algn="r"/>
                      <a:r>
                        <a:rPr lang="en-US" dirty="0"/>
                        <a:t>$1,000</a:t>
                      </a:r>
                    </a:p>
                  </a:txBody>
                  <a:tcPr/>
                </a:tc>
                <a:tc>
                  <a:txBody>
                    <a:bodyPr/>
                    <a:lstStyle/>
                    <a:p>
                      <a:pPr algn="r"/>
                      <a:r>
                        <a:rPr lang="en-US" dirty="0"/>
                        <a:t>$200</a:t>
                      </a:r>
                    </a:p>
                  </a:txBody>
                  <a:tcPr/>
                </a:tc>
                <a:tc>
                  <a:txBody>
                    <a:bodyPr/>
                    <a:lstStyle/>
                    <a:p>
                      <a:pPr algn="r"/>
                      <a:r>
                        <a:rPr lang="en-US" dirty="0"/>
                        <a:t>&lt; 1 week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GoDaddy (personal)</a:t>
                      </a:r>
                    </a:p>
                  </a:txBody>
                  <a:tcPr/>
                </a:tc>
                <a:extLst>
                  <a:ext uri="{0D108BD9-81ED-4DB2-BD59-A6C34878D82A}">
                    <a16:rowId xmlns:a16="http://schemas.microsoft.com/office/drawing/2014/main" val="2893820851"/>
                  </a:ext>
                </a:extLst>
              </a:tr>
              <a:tr h="580747">
                <a:tc>
                  <a:txBody>
                    <a:bodyPr/>
                    <a:lstStyle/>
                    <a:p>
                      <a:r>
                        <a:rPr lang="en-US" dirty="0"/>
                        <a:t>2015</a:t>
                      </a:r>
                    </a:p>
                  </a:txBody>
                  <a:tcPr/>
                </a:tc>
                <a:tc>
                  <a:txBody>
                    <a:bodyPr/>
                    <a:lstStyle/>
                    <a:p>
                      <a:pPr algn="r"/>
                      <a:r>
                        <a:rPr lang="en-US" dirty="0"/>
                        <a:t>$100</a:t>
                      </a:r>
                    </a:p>
                  </a:txBody>
                  <a:tcPr/>
                </a:tc>
                <a:tc>
                  <a:txBody>
                    <a:bodyPr/>
                    <a:lstStyle/>
                    <a:p>
                      <a:pPr algn="r"/>
                      <a:r>
                        <a:rPr lang="en-US" dirty="0"/>
                        <a:t>$20</a:t>
                      </a:r>
                    </a:p>
                  </a:txBody>
                  <a:tcPr/>
                </a:tc>
                <a:tc>
                  <a:txBody>
                    <a:bodyPr/>
                    <a:lstStyle/>
                    <a:p>
                      <a:pPr algn="r"/>
                      <a:r>
                        <a:rPr lang="en-US" dirty="0"/>
                        <a:t> &lt; 1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GoDaddy (personal)</a:t>
                      </a:r>
                    </a:p>
                  </a:txBody>
                  <a:tcPr/>
                </a:tc>
                <a:extLst>
                  <a:ext uri="{0D108BD9-81ED-4DB2-BD59-A6C34878D82A}">
                    <a16:rowId xmlns:a16="http://schemas.microsoft.com/office/drawing/2014/main" val="312829152"/>
                  </a:ext>
                </a:extLst>
              </a:tr>
              <a:tr h="580747">
                <a:tc>
                  <a:txBody>
                    <a:bodyPr/>
                    <a:lstStyle/>
                    <a:p>
                      <a:r>
                        <a:rPr lang="en-US" dirty="0"/>
                        <a:t>2018</a:t>
                      </a:r>
                    </a:p>
                  </a:txBody>
                  <a:tcPr/>
                </a:tc>
                <a:tc>
                  <a:txBody>
                    <a:bodyPr/>
                    <a:lstStyle/>
                    <a:p>
                      <a:pPr algn="r"/>
                      <a:r>
                        <a:rPr lang="en-US" dirty="0"/>
                        <a:t>$0</a:t>
                      </a:r>
                    </a:p>
                  </a:txBody>
                  <a:tcPr/>
                </a:tc>
                <a:tc>
                  <a:txBody>
                    <a:bodyPr/>
                    <a:lstStyle/>
                    <a:p>
                      <a:pPr algn="r"/>
                      <a:r>
                        <a:rPr lang="en-US" dirty="0"/>
                        <a:t>$0</a:t>
                      </a:r>
                    </a:p>
                  </a:txBody>
                  <a:tcPr/>
                </a:tc>
                <a:tc>
                  <a:txBody>
                    <a:bodyPr/>
                    <a:lstStyle/>
                    <a:p>
                      <a:pPr algn="r"/>
                      <a:r>
                        <a:rPr lang="en-US" dirty="0"/>
                        <a:t>&lt; 5 min</a:t>
                      </a:r>
                    </a:p>
                  </a:txBody>
                  <a:tcPr/>
                </a:tc>
                <a:tc>
                  <a:txBody>
                    <a:bodyPr/>
                    <a:lstStyle/>
                    <a:p>
                      <a:r>
                        <a:rPr lang="en-US" dirty="0"/>
                        <a:t>Azure (personal)</a:t>
                      </a:r>
                    </a:p>
                  </a:txBody>
                  <a:tcPr/>
                </a:tc>
                <a:extLst>
                  <a:ext uri="{0D108BD9-81ED-4DB2-BD59-A6C34878D82A}">
                    <a16:rowId xmlns:a16="http://schemas.microsoft.com/office/drawing/2014/main" val="3534071158"/>
                  </a:ext>
                </a:extLst>
              </a:tr>
            </a:tbl>
          </a:graphicData>
        </a:graphic>
      </p:graphicFrame>
    </p:spTree>
    <p:extLst>
      <p:ext uri="{BB962C8B-B14F-4D97-AF65-F5344CB8AC3E}">
        <p14:creationId xmlns:p14="http://schemas.microsoft.com/office/powerpoint/2010/main" val="112635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ea typeface="ＭＳ Ｐゴシック" charset="-128"/>
              </a:rPr>
              <a:t>Poor President Obama…</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b="-1122"/>
          <a:stretch>
            <a:fillRect/>
          </a:stretch>
        </p:blipFill>
        <p:spPr>
          <a:xfrm>
            <a:off x="1254125" y="2266950"/>
            <a:ext cx="4276725" cy="3670300"/>
          </a:xfrm>
          <a:effectLst>
            <a:outerShdw blurRad="50800" dist="38100" dir="2700000" algn="tl" rotWithShape="0">
              <a:srgbClr val="000000">
                <a:alpha val="39999"/>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4488" y="1798018"/>
            <a:ext cx="3949699" cy="224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4187" y="3753485"/>
            <a:ext cx="3913187"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6"/>
          <p:cNvSpPr txBox="1">
            <a:spLocks noChangeArrowheads="1"/>
          </p:cNvSpPr>
          <p:nvPr/>
        </p:nvSpPr>
        <p:spPr bwMode="auto">
          <a:xfrm>
            <a:off x="8051323" y="6403021"/>
            <a:ext cx="4140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100" i="1">
                <a:solidFill>
                  <a:schemeClr val="bg2"/>
                </a:solidFill>
                <a:latin typeface="Arial Narrow" charset="0"/>
              </a:rPr>
              <a:t>“HealthCare.gov Progress &amp; Performance Report”, CMS.gov, 12/1/13</a:t>
            </a:r>
          </a:p>
        </p:txBody>
      </p:sp>
      <p:grpSp>
        <p:nvGrpSpPr>
          <p:cNvPr id="12" name="Group 11"/>
          <p:cNvGrpSpPr>
            <a:grpSpLocks/>
          </p:cNvGrpSpPr>
          <p:nvPr/>
        </p:nvGrpSpPr>
        <p:grpSpPr bwMode="auto">
          <a:xfrm>
            <a:off x="8254523" y="3647121"/>
            <a:ext cx="1600200" cy="1155700"/>
            <a:chOff x="5105400" y="4102100"/>
            <a:chExt cx="1600200" cy="1155700"/>
          </a:xfrm>
        </p:grpSpPr>
        <p:sp>
          <p:nvSpPr>
            <p:cNvPr id="46092" name="TextBox 2"/>
            <p:cNvSpPr txBox="1">
              <a:spLocks noChangeArrowheads="1"/>
            </p:cNvSpPr>
            <p:nvPr/>
          </p:nvSpPr>
          <p:spPr bwMode="auto">
            <a:xfrm>
              <a:off x="5105400" y="4102100"/>
              <a:ext cx="1600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solidFill>
                    <a:srgbClr val="FF0000"/>
                  </a:solidFill>
                  <a:latin typeface="Futura" charset="0"/>
                </a:rPr>
                <a:t>42.9%</a:t>
              </a:r>
            </a:p>
          </p:txBody>
        </p:sp>
        <p:cxnSp>
          <p:nvCxnSpPr>
            <p:cNvPr id="10" name="Straight Arrow Connector 9"/>
            <p:cNvCxnSpPr>
              <a:cxnSpLocks noChangeShapeType="1"/>
            </p:cNvCxnSpPr>
            <p:nvPr/>
          </p:nvCxnSpPr>
          <p:spPr bwMode="auto">
            <a:xfrm flipH="1">
              <a:off x="5588000" y="4648200"/>
              <a:ext cx="127000" cy="60960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grpSp>
        <p:nvGrpSpPr>
          <p:cNvPr id="13" name="Group 12"/>
          <p:cNvGrpSpPr>
            <a:grpSpLocks/>
          </p:cNvGrpSpPr>
          <p:nvPr/>
        </p:nvGrpSpPr>
        <p:grpSpPr bwMode="auto">
          <a:xfrm>
            <a:off x="10489723" y="3253421"/>
            <a:ext cx="1600200" cy="914400"/>
            <a:chOff x="5105400" y="4102100"/>
            <a:chExt cx="1600200" cy="914400"/>
          </a:xfrm>
        </p:grpSpPr>
        <p:sp>
          <p:nvSpPr>
            <p:cNvPr id="46090" name="TextBox 13"/>
            <p:cNvSpPr txBox="1">
              <a:spLocks noChangeArrowheads="1"/>
            </p:cNvSpPr>
            <p:nvPr/>
          </p:nvSpPr>
          <p:spPr bwMode="auto">
            <a:xfrm>
              <a:off x="5105400" y="4102100"/>
              <a:ext cx="1600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solidFill>
                    <a:srgbClr val="FF0000"/>
                  </a:solidFill>
                  <a:latin typeface="Futura" charset="0"/>
                </a:rPr>
                <a:t>95.1%</a:t>
              </a:r>
            </a:p>
          </p:txBody>
        </p:sp>
        <p:cxnSp>
          <p:nvCxnSpPr>
            <p:cNvPr id="15" name="Straight Arrow Connector 14"/>
            <p:cNvCxnSpPr>
              <a:cxnSpLocks noChangeShapeType="1"/>
            </p:cNvCxnSpPr>
            <p:nvPr/>
          </p:nvCxnSpPr>
          <p:spPr bwMode="auto">
            <a:xfrm>
              <a:off x="5715000" y="4648200"/>
              <a:ext cx="330200" cy="36830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sp>
        <p:nvSpPr>
          <p:cNvPr id="17" name="Oval 16"/>
          <p:cNvSpPr>
            <a:spLocks noChangeArrowheads="1"/>
          </p:cNvSpPr>
          <p:nvPr/>
        </p:nvSpPr>
        <p:spPr bwMode="auto">
          <a:xfrm>
            <a:off x="10515123" y="5768021"/>
            <a:ext cx="1676400" cy="393700"/>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a:solidFill>
                <a:srgbClr val="FFFFFF"/>
              </a:solidFill>
              <a:latin typeface="Helvetica" charset="0"/>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5</a:t>
            </a:fld>
            <a:endParaRPr lang="en-US"/>
          </a:p>
        </p:txBody>
      </p:sp>
    </p:spTree>
    <p:extLst>
      <p:ext uri="{BB962C8B-B14F-4D97-AF65-F5344CB8AC3E}">
        <p14:creationId xmlns:p14="http://schemas.microsoft.com/office/powerpoint/2010/main" val="1247983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normAutofit/>
          </a:bodyPr>
          <a:lstStyle/>
          <a:p>
            <a:r>
              <a:rPr lang="en-US" altLang="en-US" sz="6000" dirty="0"/>
              <a:t>Legacy SW vs. Beautiful SW</a:t>
            </a:r>
            <a:br>
              <a:rPr lang="en-US" altLang="en-US" sz="6000" dirty="0"/>
            </a:br>
            <a:r>
              <a:rPr lang="en-US" altLang="en-US" sz="6000" dirty="0"/>
              <a:t>and Software Quality</a:t>
            </a:r>
          </a:p>
        </p:txBody>
      </p:sp>
      <p:sp>
        <p:nvSpPr>
          <p:cNvPr id="140290" name="Rectangle 3"/>
          <p:cNvSpPr>
            <a:spLocks noGrp="1" noChangeArrowheads="1"/>
          </p:cNvSpPr>
          <p:nvPr>
            <p:ph type="body" idx="1"/>
          </p:nvPr>
        </p:nvSpPr>
        <p:spPr/>
        <p:txBody>
          <a:bodyPr/>
          <a:lstStyle/>
          <a:p>
            <a:r>
              <a:rPr lang="en-US" altLang="en-US"/>
              <a:t>Engineering Software as a Service §1.5-1.6</a:t>
            </a:r>
          </a:p>
          <a:p>
            <a:r>
              <a:rPr lang="en-US" altLang="en-US"/>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50</a:t>
            </a:fld>
            <a:endParaRPr lang="en-US"/>
          </a:p>
        </p:txBody>
      </p:sp>
    </p:spTree>
    <p:extLst>
      <p:ext uri="{BB962C8B-B14F-4D97-AF65-F5344CB8AC3E}">
        <p14:creationId xmlns:p14="http://schemas.microsoft.com/office/powerpoint/2010/main" val="573595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Maintenance vs. Development:</a:t>
            </a:r>
            <a:br>
              <a:rPr lang="en-US" altLang="en-US" dirty="0">
                <a:ea typeface="ＭＳ Ｐゴシック" charset="-128"/>
              </a:rPr>
            </a:br>
            <a:r>
              <a:rPr lang="en-US" altLang="en-US" dirty="0">
                <a:ea typeface="ＭＳ Ｐゴシック" charset="-128"/>
              </a:rPr>
              <a:t>Federal IT spending, 2010-2017</a:t>
            </a:r>
            <a:endParaRPr lang="en-US" dirty="0"/>
          </a:p>
        </p:txBody>
      </p:sp>
      <p:pic>
        <p:nvPicPr>
          <p:cNvPr id="4" name="Picture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3513" y="1997075"/>
            <a:ext cx="8326537" cy="330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1567543" y="5298395"/>
            <a:ext cx="4800600" cy="10044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dirty="0">
                <a:solidFill>
                  <a:srgbClr val="800000"/>
                </a:solidFill>
              </a:rPr>
              <a:t>Development, modernization, enhancement</a:t>
            </a:r>
          </a:p>
          <a:p>
            <a:pPr>
              <a:defRPr/>
            </a:pPr>
            <a:r>
              <a:rPr lang="en-US" dirty="0">
                <a:solidFill>
                  <a:srgbClr val="0080FF"/>
                </a:solidFill>
              </a:rPr>
              <a:t>Operations &amp; maintenance</a:t>
            </a:r>
          </a:p>
          <a:p>
            <a:pPr>
              <a:defRPr/>
            </a:pPr>
            <a:endParaRPr lang="en-US" dirty="0"/>
          </a:p>
        </p:txBody>
      </p:sp>
      <p:sp>
        <p:nvSpPr>
          <p:cNvPr id="6" name="Rectangle 5"/>
          <p:cNvSpPr/>
          <p:nvPr/>
        </p:nvSpPr>
        <p:spPr>
          <a:xfrm>
            <a:off x="6885709" y="5323558"/>
            <a:ext cx="4973782" cy="954107"/>
          </a:xfrm>
          <a:prstGeom prst="rect">
            <a:avLst/>
          </a:prstGeom>
        </p:spPr>
        <p:txBody>
          <a:bodyPr wrap="square">
            <a:spAutoFit/>
          </a:bodyPr>
          <a:lstStyle/>
          <a:p>
            <a:pPr>
              <a:defRPr/>
            </a:pPr>
            <a:r>
              <a:rPr lang="en-US" sz="1400" dirty="0">
                <a:solidFill>
                  <a:schemeClr val="tx1">
                    <a:lumMod val="65000"/>
                    <a:lumOff val="35000"/>
                  </a:schemeClr>
                </a:solidFill>
                <a:latin typeface="Arial Narrow"/>
                <a:cs typeface="Arial Narrow"/>
              </a:rPr>
              <a:t>Source: Government Accountability Office (GAO) report GAO-16-696T, </a:t>
            </a:r>
            <a:r>
              <a:rPr lang="en-US" sz="1400" i="1" dirty="0">
                <a:solidFill>
                  <a:schemeClr val="tx1">
                    <a:lumMod val="65000"/>
                    <a:lumOff val="35000"/>
                  </a:schemeClr>
                </a:solidFill>
                <a:latin typeface="Arial Narrow"/>
                <a:cs typeface="Arial Narrow"/>
              </a:rPr>
              <a:t>Federal Agencies Need to Address Aging Legacy Systems, </a:t>
            </a:r>
            <a:r>
              <a:rPr lang="en-US" sz="1400" dirty="0">
                <a:solidFill>
                  <a:schemeClr val="tx1">
                    <a:lumMod val="65000"/>
                    <a:lumOff val="35000"/>
                  </a:schemeClr>
                </a:solidFill>
                <a:latin typeface="Arial Narrow"/>
                <a:cs typeface="Arial Narrow"/>
              </a:rPr>
              <a:t>Testimony Before the Committee on Oversight and Government Reform, House of Representatives.  Published May 26, 2016. </a:t>
            </a:r>
            <a:endParaRPr lang="en-US" dirty="0">
              <a:solidFill>
                <a:schemeClr val="tx1">
                  <a:lumMod val="65000"/>
                  <a:lumOff val="35000"/>
                </a:schemeClr>
              </a:solidFill>
            </a:endParaRPr>
          </a:p>
        </p:txBody>
      </p:sp>
      <p:sp>
        <p:nvSpPr>
          <p:cNvPr id="3" name="Slide Number Placeholder 2"/>
          <p:cNvSpPr>
            <a:spLocks noGrp="1"/>
          </p:cNvSpPr>
          <p:nvPr>
            <p:ph type="sldNum" sz="quarter" idx="12"/>
          </p:nvPr>
        </p:nvSpPr>
        <p:spPr/>
        <p:txBody>
          <a:bodyPr/>
          <a:lstStyle/>
          <a:p>
            <a:fld id="{C8C00EBA-F123-634B-AD4A-B6D666CCD8D2}" type="slidenum">
              <a:rPr lang="en-US" smtClean="0"/>
              <a:t>51</a:t>
            </a:fld>
            <a:endParaRPr lang="en-US"/>
          </a:p>
        </p:txBody>
      </p:sp>
    </p:spTree>
    <p:extLst>
      <p:ext uri="{BB962C8B-B14F-4D97-AF65-F5344CB8AC3E}">
        <p14:creationId xmlns:p14="http://schemas.microsoft.com/office/powerpoint/2010/main" val="693980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p:cNvSpPr>
            <a:spLocks noGrp="1"/>
          </p:cNvSpPr>
          <p:nvPr>
            <p:ph type="title"/>
          </p:nvPr>
        </p:nvSpPr>
        <p:spPr/>
        <p:txBody>
          <a:bodyPr/>
          <a:lstStyle/>
          <a:p>
            <a:r>
              <a:rPr lang="en-US" altLang="en-US"/>
              <a:t>Legacy SW vs. Beautiful SW</a:t>
            </a:r>
          </a:p>
        </p:txBody>
      </p:sp>
      <p:sp>
        <p:nvSpPr>
          <p:cNvPr id="3" name="Content Placeholder 2"/>
          <p:cNvSpPr>
            <a:spLocks noGrp="1"/>
          </p:cNvSpPr>
          <p:nvPr>
            <p:ph idx="1"/>
          </p:nvPr>
        </p:nvSpPr>
        <p:spPr/>
        <p:txBody>
          <a:bodyPr/>
          <a:lstStyle/>
          <a:p>
            <a:r>
              <a:rPr lang="en-US" altLang="en-US" b="1" dirty="0"/>
              <a:t>Legacy code</a:t>
            </a:r>
            <a:r>
              <a:rPr lang="en-US" altLang="en-US" dirty="0"/>
              <a:t>: old SW that continues to meet customers' needs, but difficult to evolve due to design inelegance or antiquated technology</a:t>
            </a:r>
          </a:p>
          <a:p>
            <a:pPr lvl="1"/>
            <a:r>
              <a:rPr lang="en-US" altLang="en-US" dirty="0"/>
              <a:t>60% SW maintenance costs adding new functionality to legacy SW</a:t>
            </a:r>
          </a:p>
          <a:p>
            <a:pPr lvl="1"/>
            <a:r>
              <a:rPr lang="en-US" altLang="en-US" dirty="0"/>
              <a:t>17% for fixing bugs </a:t>
            </a:r>
          </a:p>
          <a:p>
            <a:r>
              <a:rPr lang="en-US" altLang="en-US" dirty="0"/>
              <a:t>Vital but ignored topic in most SWE courses</a:t>
            </a:r>
          </a:p>
          <a:p>
            <a:r>
              <a:rPr lang="en-US" altLang="en-US" dirty="0"/>
              <a:t>Contrasts with </a:t>
            </a:r>
            <a:r>
              <a:rPr lang="en-US" altLang="en-US" b="1" dirty="0"/>
              <a:t>beautiful code</a:t>
            </a:r>
            <a:r>
              <a:rPr lang="en-US" altLang="en-US" dirty="0"/>
              <a:t>: meets customers' needs and easy to evolve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52</a:t>
            </a:fld>
            <a:endParaRPr lang="en-US"/>
          </a:p>
        </p:txBody>
      </p:sp>
    </p:spTree>
    <p:extLst>
      <p:ext uri="{BB962C8B-B14F-4D97-AF65-F5344CB8AC3E}">
        <p14:creationId xmlns:p14="http://schemas.microsoft.com/office/powerpoint/2010/main" val="20847973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p:txBody>
          <a:bodyPr/>
          <a:lstStyle/>
          <a:p>
            <a:r>
              <a:rPr lang="en-US" altLang="en-US" sz="3600">
                <a:ea typeface="ＭＳ Ｐゴシック" charset="-128"/>
              </a:rPr>
              <a:t>Your Tax Dollars at Work</a:t>
            </a:r>
          </a:p>
        </p:txBody>
      </p:sp>
      <p:pic>
        <p:nvPicPr>
          <p:cNvPr id="7" name="Picture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986728" y="731838"/>
            <a:ext cx="612061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half" idx="2"/>
          </p:nvPr>
        </p:nvSpPr>
        <p:spPr/>
        <p:txBody>
          <a:bodyPr/>
          <a:lstStyle/>
          <a:p>
            <a:r>
              <a:rPr lang="en-US" sz="1400" dirty="0">
                <a:solidFill>
                  <a:schemeClr val="bg2"/>
                </a:solidFill>
                <a:latin typeface="Arial Narrow"/>
                <a:ea typeface="ＭＳ Ｐゴシック" charset="0"/>
                <a:cs typeface="Arial Narrow"/>
              </a:rPr>
              <a:t>Source: Government Accountability Office (GAO) report GAO-16-696T</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53</a:t>
            </a:fld>
            <a:endParaRPr lang="en-US"/>
          </a:p>
        </p:txBody>
      </p:sp>
    </p:spTree>
    <p:extLst>
      <p:ext uri="{BB962C8B-B14F-4D97-AF65-F5344CB8AC3E}">
        <p14:creationId xmlns:p14="http://schemas.microsoft.com/office/powerpoint/2010/main" val="30960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p:txBody>
          <a:bodyPr/>
          <a:lstStyle/>
          <a:p>
            <a:r>
              <a:rPr lang="en-US" altLang="en-US"/>
              <a:t>Software Quality</a:t>
            </a:r>
          </a:p>
        </p:txBody>
      </p:sp>
      <p:sp>
        <p:nvSpPr>
          <p:cNvPr id="105475" name="Content Placeholder 2"/>
          <p:cNvSpPr>
            <a:spLocks noGrp="1"/>
          </p:cNvSpPr>
          <p:nvPr>
            <p:ph idx="1"/>
          </p:nvPr>
        </p:nvSpPr>
        <p:spPr/>
        <p:txBody>
          <a:bodyPr/>
          <a:lstStyle/>
          <a:p>
            <a:r>
              <a:rPr lang="en-US" altLang="en-US" dirty="0"/>
              <a:t>Product quality (in general): "</a:t>
            </a:r>
            <a:r>
              <a:rPr lang="en-US" altLang="ja-JP" dirty="0"/>
              <a:t>fitness for use"</a:t>
            </a:r>
          </a:p>
          <a:p>
            <a:pPr lvl="1"/>
            <a:r>
              <a:rPr lang="en-US" altLang="en-US" dirty="0"/>
              <a:t>Business value for customer and manufacturer</a:t>
            </a:r>
          </a:p>
          <a:p>
            <a:pPr lvl="1"/>
            <a:r>
              <a:rPr lang="en-US" altLang="en-US" dirty="0"/>
              <a:t>Quality Assurance : </a:t>
            </a:r>
          </a:p>
          <a:p>
            <a:pPr lvl="1"/>
            <a:r>
              <a:rPr lang="en-US" altLang="en-US" dirty="0"/>
              <a:t>processes/standards =&gt; high quality products </a:t>
            </a:r>
          </a:p>
          <a:p>
            <a:pPr lvl="1"/>
            <a:r>
              <a:rPr lang="en-US" altLang="en-US" dirty="0"/>
              <a:t>improve quality  </a:t>
            </a:r>
          </a:p>
          <a:p>
            <a:r>
              <a:rPr lang="en-US" altLang="en-US" dirty="0"/>
              <a:t>Software quality: </a:t>
            </a:r>
          </a:p>
          <a:p>
            <a:pPr lvl="1"/>
            <a:r>
              <a:rPr lang="en-US" altLang="en-US" dirty="0"/>
              <a:t> Satisfies customer</a:t>
            </a:r>
            <a:r>
              <a:rPr lang="en-US" altLang="ja-JP" dirty="0"/>
              <a:t>s' needs—easy to use, gets correct answers, does not crash, …</a:t>
            </a:r>
          </a:p>
          <a:p>
            <a:pPr lvl="1"/>
            <a:r>
              <a:rPr lang="en-US" altLang="en-US" dirty="0"/>
              <a:t> Be easy for developer to debug and enhance</a:t>
            </a:r>
          </a:p>
          <a:p>
            <a:r>
              <a:rPr lang="en-US" altLang="en-US" dirty="0"/>
              <a:t>Software QA: ensure quality and improve processes in SW organization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54</a:t>
            </a:fld>
            <a:endParaRPr lang="en-US"/>
          </a:p>
        </p:txBody>
      </p:sp>
    </p:spTree>
    <p:extLst>
      <p:ext uri="{BB962C8B-B14F-4D97-AF65-F5344CB8AC3E}">
        <p14:creationId xmlns:p14="http://schemas.microsoft.com/office/powerpoint/2010/main" val="152694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4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4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4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4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p:txBody>
          <a:bodyPr/>
          <a:lstStyle/>
          <a:p>
            <a:r>
              <a:rPr lang="en-US" altLang="en-US"/>
              <a:t>Assurance</a:t>
            </a:r>
          </a:p>
        </p:txBody>
      </p:sp>
      <p:sp>
        <p:nvSpPr>
          <p:cNvPr id="151554" name="Content Placeholder 2"/>
          <p:cNvSpPr>
            <a:spLocks noGrp="1"/>
          </p:cNvSpPr>
          <p:nvPr>
            <p:ph idx="1"/>
          </p:nvPr>
        </p:nvSpPr>
        <p:spPr/>
        <p:txBody>
          <a:bodyPr/>
          <a:lstStyle/>
          <a:p>
            <a:r>
              <a:rPr lang="en-US" altLang="en-US" dirty="0"/>
              <a:t>Verification: Did you build the thing </a:t>
            </a:r>
            <a:r>
              <a:rPr lang="en-US" altLang="en-US" b="1" dirty="0"/>
              <a:t>right</a:t>
            </a:r>
            <a:r>
              <a:rPr lang="en-US" altLang="en-US" dirty="0"/>
              <a:t>?</a:t>
            </a:r>
          </a:p>
          <a:p>
            <a:pPr lvl="1"/>
            <a:r>
              <a:rPr lang="en-US" altLang="en-US" dirty="0"/>
              <a:t>Did you meet the specification?</a:t>
            </a:r>
          </a:p>
          <a:p>
            <a:r>
              <a:rPr lang="en-US" altLang="en-US" dirty="0"/>
              <a:t>Validation: Did you build the </a:t>
            </a:r>
            <a:r>
              <a:rPr lang="en-US" altLang="en-US" b="1" dirty="0"/>
              <a:t>right</a:t>
            </a:r>
            <a:r>
              <a:rPr lang="en-US" altLang="en-US" dirty="0"/>
              <a:t> thing? </a:t>
            </a:r>
          </a:p>
          <a:p>
            <a:pPr lvl="1"/>
            <a:r>
              <a:rPr lang="en-US" altLang="en-US" dirty="0"/>
              <a:t>Is this what the customer wants? </a:t>
            </a:r>
          </a:p>
          <a:p>
            <a:pPr lvl="1"/>
            <a:r>
              <a:rPr lang="en-US" altLang="en-US" dirty="0"/>
              <a:t>Is the specification correct?</a:t>
            </a:r>
          </a:p>
          <a:p>
            <a:r>
              <a:rPr lang="en-US" altLang="en-US" dirty="0"/>
              <a:t>Hardware focus generally Verification</a:t>
            </a:r>
          </a:p>
          <a:p>
            <a:r>
              <a:rPr lang="en-US" altLang="en-US" dirty="0"/>
              <a:t>Software  focus generally Validation</a:t>
            </a:r>
          </a:p>
          <a:p>
            <a:r>
              <a:rPr lang="en-US" altLang="en-US" dirty="0"/>
              <a:t>Testing to Assure Software Quality</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55</a:t>
            </a:fld>
            <a:endParaRPr lang="en-US"/>
          </a:p>
        </p:txBody>
      </p:sp>
    </p:spTree>
    <p:extLst>
      <p:ext uri="{BB962C8B-B14F-4D97-AF65-F5344CB8AC3E}">
        <p14:creationId xmlns:p14="http://schemas.microsoft.com/office/powerpoint/2010/main" val="157927680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p:txBody>
          <a:bodyPr/>
          <a:lstStyle/>
          <a:p>
            <a:r>
              <a:rPr lang="en-US" altLang="en-US"/>
              <a:t>Exhaustive testing is infeasible</a:t>
            </a:r>
          </a:p>
        </p:txBody>
      </p:sp>
      <p:sp>
        <p:nvSpPr>
          <p:cNvPr id="3" name="Content Placeholder 2"/>
          <p:cNvSpPr>
            <a:spLocks noGrp="1"/>
          </p:cNvSpPr>
          <p:nvPr>
            <p:ph idx="1"/>
          </p:nvPr>
        </p:nvSpPr>
        <p:spPr/>
        <p:txBody>
          <a:bodyPr/>
          <a:lstStyle/>
          <a:p>
            <a:r>
              <a:rPr lang="en-US" altLang="en-US" dirty="0"/>
              <a:t>Divide and conquer: perform different tests at different phases of SW development</a:t>
            </a:r>
          </a:p>
          <a:p>
            <a:pPr lvl="1"/>
            <a:r>
              <a:rPr lang="en-US" altLang="en-US" dirty="0"/>
              <a:t>Upper level doesn'</a:t>
            </a:r>
            <a:r>
              <a:rPr lang="en-US" altLang="ja-JP" dirty="0"/>
              <a:t>t redo tests of lower level</a:t>
            </a:r>
          </a:p>
          <a:p>
            <a:r>
              <a:rPr lang="en-US" altLang="en-US" dirty="0"/>
              <a:t>Coverage: various measurements of what % of system is "exercised" by test suite</a:t>
            </a:r>
          </a:p>
          <a:p>
            <a:r>
              <a:rPr lang="en-US" altLang="en-US" b="1" dirty="0"/>
              <a:t>Unit test</a:t>
            </a:r>
            <a:r>
              <a:rPr lang="en-US" altLang="en-US" dirty="0"/>
              <a:t>: single method does what was expected</a:t>
            </a:r>
          </a:p>
          <a:p>
            <a:r>
              <a:rPr lang="en-US" altLang="en-US" b="1" dirty="0"/>
              <a:t>Module </a:t>
            </a:r>
            <a:r>
              <a:rPr lang="en-US" altLang="en-US" dirty="0"/>
              <a:t>or</a:t>
            </a:r>
            <a:r>
              <a:rPr lang="en-US" altLang="en-US" b="1" dirty="0"/>
              <a:t> functional test</a:t>
            </a:r>
            <a:r>
              <a:rPr lang="en-US" altLang="en-US" dirty="0"/>
              <a:t>: across individual units</a:t>
            </a:r>
          </a:p>
          <a:p>
            <a:r>
              <a:rPr lang="en-US" altLang="en-US" b="1" dirty="0"/>
              <a:t>Integration test</a:t>
            </a:r>
            <a:r>
              <a:rPr lang="en-US" altLang="en-US" dirty="0"/>
              <a:t>: interfaces between units have consistent assumptions, communicate correctly</a:t>
            </a:r>
          </a:p>
          <a:p>
            <a:r>
              <a:rPr lang="en-US" altLang="en-US" b="1" dirty="0"/>
              <a:t>System or acceptance test</a:t>
            </a:r>
            <a:r>
              <a:rPr lang="en-US" altLang="en-US" dirty="0"/>
              <a:t>: integrated program meets its specifications</a:t>
            </a:r>
          </a:p>
          <a:p>
            <a:endParaRPr lang="en-US" altLang="en-US" dirty="0"/>
          </a:p>
          <a:p>
            <a:endParaRPr lang="en-US" altLang="en-US" dirty="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56</a:t>
            </a:fld>
            <a:endParaRPr lang="en-US"/>
          </a:p>
        </p:txBody>
      </p:sp>
    </p:spTree>
    <p:extLst>
      <p:ext uri="{BB962C8B-B14F-4D97-AF65-F5344CB8AC3E}">
        <p14:creationId xmlns:p14="http://schemas.microsoft.com/office/powerpoint/2010/main" val="11433866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Which statement is NOT true about testing?</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a:t>Tests that have outlived their usefulness should be discarded</a:t>
            </a:r>
          </a:p>
          <a:p>
            <a:pPr marL="457200" indent="-457200">
              <a:buFont typeface="+mj-lt"/>
              <a:buAutoNum type="alphaUcPeriod"/>
            </a:pPr>
            <a:r>
              <a:rPr lang="en-US" altLang="en-US" dirty="0"/>
              <a:t>While difficult to achieve, 100% test coverage ensures correct implementation</a:t>
            </a:r>
          </a:p>
          <a:p>
            <a:pPr marL="457200" indent="-457200">
              <a:buFont typeface="+mj-lt"/>
              <a:buAutoNum type="alphaUcPeriod"/>
            </a:pPr>
            <a:r>
              <a:rPr lang="en-US" altLang="en-US" dirty="0"/>
              <a:t>Higher level tests typically delegate more detailed testing to lower levels</a:t>
            </a:r>
          </a:p>
          <a:p>
            <a:pPr marL="457200" indent="-457200">
              <a:buFont typeface="+mj-lt"/>
              <a:buAutoNum type="alphaUcPeriod"/>
            </a:pPr>
            <a:r>
              <a:rPr lang="en-US" altLang="en-US" dirty="0"/>
              <a:t>Unit testing works within a single class and module testing works across classes</a:t>
            </a:r>
          </a:p>
          <a:p>
            <a:pPr marL="457200" indent="-457200">
              <a:buFont typeface="+mj-lt"/>
              <a:buAutoNum type="alphaUcPeriod"/>
            </a:pPr>
            <a:endParaRPr lang="en-US" altLang="en-US" dirty="0"/>
          </a:p>
          <a:p>
            <a:pPr marL="457200" indent="-457200">
              <a:buFont typeface="+mj-lt"/>
              <a:buAutoNum type="alphaUcPeriod"/>
            </a:pPr>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57</a:t>
            </a:fld>
            <a:endParaRPr lang="en-US"/>
          </a:p>
        </p:txBody>
      </p:sp>
    </p:spTree>
    <p:extLst>
      <p:ext uri="{BB962C8B-B14F-4D97-AF65-F5344CB8AC3E}">
        <p14:creationId xmlns:p14="http://schemas.microsoft.com/office/powerpoint/2010/main" val="173768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2"/>
          <p:cNvSpPr>
            <a:spLocks noGrp="1"/>
          </p:cNvSpPr>
          <p:nvPr>
            <p:ph type="title"/>
          </p:nvPr>
        </p:nvSpPr>
        <p:spPr/>
        <p:txBody>
          <a:bodyPr/>
          <a:lstStyle/>
          <a:p>
            <a:r>
              <a:rPr lang="en-US" altLang="en-US"/>
              <a:t>And in Conclusion: §§1.1-1.7</a:t>
            </a:r>
          </a:p>
        </p:txBody>
      </p:sp>
      <p:sp>
        <p:nvSpPr>
          <p:cNvPr id="158722" name="Content Placeholder 3"/>
          <p:cNvSpPr>
            <a:spLocks noGrp="1"/>
          </p:cNvSpPr>
          <p:nvPr>
            <p:ph idx="1"/>
          </p:nvPr>
        </p:nvSpPr>
        <p:spPr/>
        <p:txBody>
          <a:bodyPr/>
          <a:lstStyle/>
          <a:p>
            <a:r>
              <a:rPr lang="en-US" altLang="en-US" dirty="0"/>
              <a:t>SaaS less hassle for developers and users</a:t>
            </a:r>
          </a:p>
          <a:p>
            <a:r>
              <a:rPr lang="en-US" altLang="en-US" dirty="0"/>
              <a:t>Service Oriented Architecture makes it easy to reuse current code to create new apps</a:t>
            </a:r>
          </a:p>
          <a:p>
            <a:r>
              <a:rPr lang="en-US" altLang="en-US" dirty="0"/>
              <a:t>Scale led to savings/CPU =&gt; reduced cost of Cloud Computing =&gt; Utility Computing</a:t>
            </a:r>
          </a:p>
          <a:p>
            <a:r>
              <a:rPr lang="en-US" altLang="en-US" dirty="0"/>
              <a:t>Testing to assure software quality, which means good for customer and developer</a:t>
            </a:r>
          </a:p>
          <a:p>
            <a:r>
              <a:rPr lang="en-US" altLang="en-US" dirty="0"/>
              <a:t>Developer Productivity: Conciseness, Synthesis, Reuse, and Tools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58</a:t>
            </a:fld>
            <a:endParaRPr lang="en-US"/>
          </a:p>
        </p:txBody>
      </p:sp>
    </p:spTree>
    <p:extLst>
      <p:ext uri="{BB962C8B-B14F-4D97-AF65-F5344CB8AC3E}">
        <p14:creationId xmlns:p14="http://schemas.microsoft.com/office/powerpoint/2010/main" val="200952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a:t>Productivity: Conciseness, Synthesis, Reuse, and Tools</a:t>
            </a:r>
            <a:endParaRPr lang="en-US" altLang="en-US" dirty="0"/>
          </a:p>
        </p:txBody>
      </p:sp>
      <p:sp>
        <p:nvSpPr>
          <p:cNvPr id="163843" name="Rectangle 3"/>
          <p:cNvSpPr>
            <a:spLocks noGrp="1" noChangeArrowheads="1"/>
          </p:cNvSpPr>
          <p:nvPr>
            <p:ph type="body" idx="1"/>
          </p:nvPr>
        </p:nvSpPr>
        <p:spPr/>
        <p:txBody>
          <a:bodyPr/>
          <a:lstStyle/>
          <a:p>
            <a:r>
              <a:rPr lang="en-US" altLang="en-US"/>
              <a:t>Engineering Software as a Service §1.7 </a:t>
            </a:r>
          </a:p>
          <a:p>
            <a:r>
              <a:rPr lang="en-US" altLang="en-US"/>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59</a:t>
            </a:fld>
            <a:endParaRPr lang="en-US"/>
          </a:p>
        </p:txBody>
      </p:sp>
    </p:spTree>
    <p:extLst>
      <p:ext uri="{BB962C8B-B14F-4D97-AF65-F5344CB8AC3E}">
        <p14:creationId xmlns:p14="http://schemas.microsoft.com/office/powerpoint/2010/main" val="108520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en-US"/>
              <a:t>How can you avoid infamy?</a:t>
            </a:r>
            <a:endParaRPr lang="en-US" altLang="en-US" dirty="0"/>
          </a:p>
        </p:txBody>
      </p:sp>
      <p:sp>
        <p:nvSpPr>
          <p:cNvPr id="3" name="Content Placeholder 2"/>
          <p:cNvSpPr>
            <a:spLocks noGrp="1"/>
          </p:cNvSpPr>
          <p:nvPr>
            <p:ph idx="1"/>
          </p:nvPr>
        </p:nvSpPr>
        <p:spPr/>
        <p:txBody>
          <a:bodyPr/>
          <a:lstStyle/>
          <a:p>
            <a:r>
              <a:rPr lang="en-US" altLang="en-US" dirty="0">
                <a:ea typeface="ＭＳ Ｐゴシック" charset="-128"/>
              </a:rPr>
              <a:t>Lessons from 60 years of SW development</a:t>
            </a:r>
          </a:p>
          <a:p>
            <a:r>
              <a:rPr lang="en-US" altLang="en-US" dirty="0">
                <a:ea typeface="ＭＳ Ｐゴシック" charset="-128"/>
              </a:rPr>
              <a:t>This class will review many approaches in lecture, listing pros and cons</a:t>
            </a:r>
          </a:p>
          <a:p>
            <a:r>
              <a:rPr lang="en-US" altLang="en-US" i="1" dirty="0">
                <a:ea typeface="ＭＳ Ｐゴシック" charset="-128"/>
              </a:rPr>
              <a:t>Understand that software engineering is more than just programming</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6</a:t>
            </a:fld>
            <a:endParaRPr lang="en-US"/>
          </a:p>
        </p:txBody>
      </p:sp>
    </p:spTree>
    <p:extLst>
      <p:ext uri="{BB962C8B-B14F-4D97-AF65-F5344CB8AC3E}">
        <p14:creationId xmlns:p14="http://schemas.microsoft.com/office/powerpoint/2010/main" val="679083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p:txBody>
          <a:bodyPr/>
          <a:lstStyle/>
          <a:p>
            <a:r>
              <a:rPr lang="en-US" altLang="en-US">
                <a:ea typeface="ＭＳ Ｐゴシック" charset="-128"/>
              </a:rPr>
              <a:t>Productivity</a:t>
            </a:r>
          </a:p>
        </p:txBody>
      </p:sp>
      <p:sp>
        <p:nvSpPr>
          <p:cNvPr id="3" name="Content Placeholder 2"/>
          <p:cNvSpPr>
            <a:spLocks noGrp="1"/>
          </p:cNvSpPr>
          <p:nvPr>
            <p:ph idx="1"/>
          </p:nvPr>
        </p:nvSpPr>
        <p:spPr/>
        <p:txBody>
          <a:bodyPr/>
          <a:lstStyle/>
          <a:p>
            <a:r>
              <a:rPr lang="en-US" altLang="en-US" dirty="0">
                <a:ea typeface="ＭＳ Ｐゴシック" charset="-128"/>
              </a:rPr>
              <a:t>50 years of Moore</a:t>
            </a:r>
            <a:r>
              <a:rPr lang="ja-JP" altLang="en-US" dirty="0">
                <a:ea typeface="ＭＳ Ｐゴシック" charset="-128"/>
              </a:rPr>
              <a:t>’</a:t>
            </a:r>
            <a:r>
              <a:rPr lang="en-US" altLang="ja-JP" dirty="0">
                <a:ea typeface="ＭＳ Ｐゴシック" charset="-128"/>
              </a:rPr>
              <a:t>s Law =&gt; 2X /1.5 years</a:t>
            </a:r>
          </a:p>
          <a:p>
            <a:pPr lvl="1">
              <a:buFont typeface="Symbol" charset="2"/>
              <a:buChar char=""/>
            </a:pPr>
            <a:r>
              <a:rPr lang="en-US" altLang="en-US" dirty="0">
                <a:ea typeface="ＭＳ Ｐゴシック" charset="-128"/>
              </a:rPr>
              <a:t> HW designs get bigger</a:t>
            </a:r>
          </a:p>
          <a:p>
            <a:pPr lvl="1">
              <a:buFont typeface="Symbol" charset="2"/>
              <a:buChar char=""/>
            </a:pPr>
            <a:r>
              <a:rPr lang="en-US" altLang="en-US" dirty="0">
                <a:ea typeface="ＭＳ Ｐゴシック" charset="-128"/>
              </a:rPr>
              <a:t> Faster processors and bigger memories </a:t>
            </a:r>
          </a:p>
          <a:p>
            <a:pPr lvl="1">
              <a:buFont typeface="Symbol" charset="2"/>
              <a:buChar char=""/>
            </a:pPr>
            <a:r>
              <a:rPr lang="en-US" altLang="en-US" dirty="0">
                <a:ea typeface="ＭＳ Ｐゴシック" charset="-128"/>
              </a:rPr>
              <a:t> SW designs get bigger</a:t>
            </a:r>
          </a:p>
          <a:p>
            <a:pPr lvl="1">
              <a:buFont typeface="Symbol" charset="2"/>
              <a:buChar char=""/>
            </a:pPr>
            <a:r>
              <a:rPr lang="en-US" altLang="en-US" dirty="0">
                <a:ea typeface="ＭＳ Ｐゴシック" charset="-128"/>
              </a:rPr>
              <a:t> Had to improve SW productivity</a:t>
            </a:r>
          </a:p>
          <a:p>
            <a:r>
              <a:rPr lang="en-US" altLang="en-US" dirty="0">
                <a:ea typeface="ＭＳ Ｐゴシック" charset="-128"/>
              </a:rPr>
              <a:t>4 techniques</a:t>
            </a:r>
          </a:p>
          <a:p>
            <a:pPr lvl="1">
              <a:buFont typeface="Helvetica" charset="0"/>
              <a:buAutoNum type="arabicPeriod"/>
            </a:pPr>
            <a:r>
              <a:rPr lang="en-US" altLang="en-US" dirty="0">
                <a:ea typeface="ＭＳ Ｐゴシック" charset="-128"/>
              </a:rPr>
              <a:t> Clarity via conciseness</a:t>
            </a:r>
          </a:p>
          <a:p>
            <a:pPr lvl="1">
              <a:buFont typeface="Helvetica" charset="0"/>
              <a:buAutoNum type="arabicPeriod"/>
            </a:pPr>
            <a:r>
              <a:rPr lang="en-US" altLang="en-US" dirty="0">
                <a:ea typeface="ＭＳ Ｐゴシック" charset="-128"/>
              </a:rPr>
              <a:t> Synthesis</a:t>
            </a:r>
          </a:p>
          <a:p>
            <a:pPr lvl="1">
              <a:buFont typeface="Helvetica" charset="0"/>
              <a:buAutoNum type="arabicPeriod"/>
            </a:pPr>
            <a:r>
              <a:rPr lang="en-US" altLang="en-US" dirty="0">
                <a:ea typeface="ＭＳ Ｐゴシック" charset="-128"/>
              </a:rPr>
              <a:t> Reuse</a:t>
            </a:r>
          </a:p>
          <a:p>
            <a:pPr lvl="1">
              <a:buFont typeface="Helvetica" charset="0"/>
              <a:buAutoNum type="arabicPeriod"/>
            </a:pPr>
            <a:r>
              <a:rPr lang="en-US" altLang="en-US" dirty="0">
                <a:ea typeface="ＭＳ Ｐゴシック" charset="-128"/>
              </a:rPr>
              <a:t> Automation and Tools</a:t>
            </a: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60</a:t>
            </a:fld>
            <a:endParaRPr lang="en-US"/>
          </a:p>
        </p:txBody>
      </p:sp>
    </p:spTree>
    <p:extLst>
      <p:ext uri="{BB962C8B-B14F-4D97-AF65-F5344CB8AC3E}">
        <p14:creationId xmlns:p14="http://schemas.microsoft.com/office/powerpoint/2010/main" val="40108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p:cNvSpPr>
            <a:spLocks noGrp="1"/>
          </p:cNvSpPr>
          <p:nvPr>
            <p:ph type="title"/>
          </p:nvPr>
        </p:nvSpPr>
        <p:spPr/>
        <p:txBody>
          <a:bodyPr/>
          <a:lstStyle/>
          <a:p>
            <a:r>
              <a:rPr lang="en-US" altLang="en-US" dirty="0"/>
              <a:t>Clarity via conciseness</a:t>
            </a:r>
          </a:p>
        </p:txBody>
      </p:sp>
      <p:sp>
        <p:nvSpPr>
          <p:cNvPr id="3" name="Content Placeholder 2"/>
          <p:cNvSpPr>
            <a:spLocks noGrp="1"/>
          </p:cNvSpPr>
          <p:nvPr>
            <p:ph idx="1"/>
          </p:nvPr>
        </p:nvSpPr>
        <p:spPr/>
        <p:txBody>
          <a:bodyPr/>
          <a:lstStyle/>
          <a:p>
            <a:r>
              <a:rPr lang="en-US" altLang="en-US" dirty="0"/>
              <a:t>Syntax: shorter and easier to read </a:t>
            </a:r>
          </a:p>
          <a:p>
            <a:pPr lvl="1"/>
            <a:r>
              <a:rPr lang="en-US" altLang="en-US" dirty="0" err="1">
                <a:latin typeface="Courier New" charset="0"/>
                <a:ea typeface="Courier New" charset="0"/>
                <a:cs typeface="Courier New" charset="0"/>
              </a:rPr>
              <a:t>assert_greater_than_or_equal_to</a:t>
            </a:r>
            <a:r>
              <a:rPr lang="en-US" altLang="en-US" dirty="0">
                <a:latin typeface="Courier New" charset="0"/>
                <a:ea typeface="Courier New" charset="0"/>
                <a:cs typeface="Courier New" charset="0"/>
              </a:rPr>
              <a:t>(a,7)</a:t>
            </a:r>
            <a:r>
              <a:rPr lang="en-US" altLang="en-US" dirty="0"/>
              <a:t> vs. </a:t>
            </a:r>
            <a:r>
              <a:rPr lang="en-US" altLang="en-US" dirty="0" err="1"/>
              <a:t>a.should</a:t>
            </a:r>
            <a:r>
              <a:rPr lang="en-US" altLang="en-US" dirty="0"/>
              <a:t> be ≥ 7 </a:t>
            </a:r>
          </a:p>
          <a:p>
            <a:pPr lvl="1"/>
            <a:r>
              <a:rPr lang="en-US" altLang="en-US" dirty="0" err="1">
                <a:latin typeface="Courier New" charset="0"/>
                <a:ea typeface="Courier New" charset="0"/>
                <a:cs typeface="Courier New" charset="0"/>
              </a:rPr>
              <a:t>Time.now</a:t>
            </a:r>
            <a:r>
              <a:rPr lang="en-US" altLang="en-US" dirty="0">
                <a:latin typeface="Courier New" charset="0"/>
                <a:ea typeface="Courier New" charset="0"/>
                <a:cs typeface="Courier New" charset="0"/>
              </a:rPr>
              <a:t> – 2*60*60 </a:t>
            </a:r>
            <a:r>
              <a:rPr lang="en-US" altLang="en-US" dirty="0"/>
              <a:t>vs.  2.hours.ago</a:t>
            </a:r>
          </a:p>
          <a:p>
            <a:r>
              <a:rPr lang="en-US" altLang="en-US" dirty="0"/>
              <a:t>Raise the level of abstraction: </a:t>
            </a:r>
          </a:p>
          <a:p>
            <a:pPr lvl="1"/>
            <a:r>
              <a:rPr lang="en-US" altLang="en-US" dirty="0"/>
              <a:t>High level programming languages vs. assembly language</a:t>
            </a:r>
          </a:p>
          <a:p>
            <a:pPr lvl="1"/>
            <a:r>
              <a:rPr lang="en-US" altLang="en-US" dirty="0"/>
              <a:t>Automatic memory management (Java vs. C)</a:t>
            </a:r>
          </a:p>
          <a:p>
            <a:pPr lvl="1"/>
            <a:r>
              <a:rPr lang="en-US" altLang="en-US" dirty="0"/>
              <a:t>Reflection, metaprogramming</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61</a:t>
            </a:fld>
            <a:endParaRPr lang="en-US"/>
          </a:p>
        </p:txBody>
      </p:sp>
    </p:spTree>
    <p:extLst>
      <p:ext uri="{BB962C8B-B14F-4D97-AF65-F5344CB8AC3E}">
        <p14:creationId xmlns:p14="http://schemas.microsoft.com/office/powerpoint/2010/main" val="133342909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p:txBody>
          <a:bodyPr/>
          <a:lstStyle/>
          <a:p>
            <a:r>
              <a:rPr lang="en-US" altLang="en-US" dirty="0">
                <a:ea typeface="ＭＳ Ｐゴシック" charset="-128"/>
              </a:rPr>
              <a:t>Leverage Existing vs. Write New Code</a:t>
            </a:r>
          </a:p>
        </p:txBody>
      </p:sp>
      <p:sp>
        <p:nvSpPr>
          <p:cNvPr id="3" name="Content Placeholder 2"/>
          <p:cNvSpPr>
            <a:spLocks noGrp="1"/>
          </p:cNvSpPr>
          <p:nvPr>
            <p:ph idx="1"/>
          </p:nvPr>
        </p:nvSpPr>
        <p:spPr/>
        <p:txBody>
          <a:bodyPr/>
          <a:lstStyle/>
          <a:p>
            <a:pPr>
              <a:buFont typeface="Helvetica" charset="0"/>
              <a:buAutoNum type="arabicPeriod"/>
            </a:pPr>
            <a:r>
              <a:rPr lang="en-US" altLang="en-US">
                <a:ea typeface="ＭＳ Ｐゴシック" charset="-128"/>
              </a:rPr>
              <a:t> Procedures and functions</a:t>
            </a:r>
          </a:p>
          <a:p>
            <a:pPr>
              <a:buFont typeface="Helvetica" charset="0"/>
              <a:buAutoNum type="arabicPeriod"/>
            </a:pPr>
            <a:r>
              <a:rPr lang="en-US" altLang="en-US">
                <a:ea typeface="ＭＳ Ｐゴシック" charset="-128"/>
              </a:rPr>
              <a:t> Standardized libraries (reuse single task)</a:t>
            </a:r>
          </a:p>
          <a:p>
            <a:pPr>
              <a:buFont typeface="Helvetica" charset="0"/>
              <a:buAutoNum type="arabicPeriod"/>
            </a:pPr>
            <a:r>
              <a:rPr lang="en-US" altLang="en-US">
                <a:ea typeface="ＭＳ Ｐゴシック" charset="-128"/>
              </a:rPr>
              <a:t> Object oriented programming: reuse and manage </a:t>
            </a:r>
            <a:r>
              <a:rPr lang="en-US" altLang="en-US" i="1">
                <a:ea typeface="ＭＳ Ｐゴシック" charset="-128"/>
              </a:rPr>
              <a:t>collections </a:t>
            </a:r>
            <a:r>
              <a:rPr lang="en-US" altLang="en-US">
                <a:ea typeface="ＭＳ Ｐゴシック" charset="-128"/>
              </a:rPr>
              <a:t>of tasks</a:t>
            </a:r>
          </a:p>
          <a:p>
            <a:pPr>
              <a:buFont typeface="Helvetica" charset="0"/>
              <a:buAutoNum type="arabicPeriod"/>
            </a:pPr>
            <a:r>
              <a:rPr lang="en-US" altLang="en-US">
                <a:ea typeface="ＭＳ Ｐゴシック" charset="-128"/>
              </a:rPr>
              <a:t> Design patterns: reuse a general strategy even if implementation varies</a:t>
            </a:r>
          </a:p>
          <a:p>
            <a:pPr>
              <a:buFont typeface="Helvetica" charset="0"/>
              <a:buAutoNum type="arabicPeriod"/>
            </a:pPr>
            <a:endParaRPr lang="en-US" altLang="en-US">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62</a:t>
            </a:fld>
            <a:endParaRPr lang="en-US"/>
          </a:p>
        </p:txBody>
      </p:sp>
    </p:spTree>
    <p:extLst>
      <p:ext uri="{BB962C8B-B14F-4D97-AF65-F5344CB8AC3E}">
        <p14:creationId xmlns:p14="http://schemas.microsoft.com/office/powerpoint/2010/main" val="83891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p:cNvSpPr>
          <p:nvPr>
            <p:ph type="title"/>
          </p:nvPr>
        </p:nvSpPr>
        <p:spPr/>
        <p:txBody>
          <a:bodyPr/>
          <a:lstStyle/>
          <a:p>
            <a:r>
              <a:rPr lang="en-US" altLang="en-US">
                <a:ea typeface="ＭＳ Ｐゴシック" charset="-128"/>
              </a:rPr>
              <a:t>Synthesis:</a:t>
            </a:r>
            <a:br>
              <a:rPr lang="en-US" altLang="en-US">
                <a:ea typeface="ＭＳ Ｐゴシック" charset="-128"/>
              </a:rPr>
            </a:br>
            <a:r>
              <a:rPr lang="en-US" altLang="en-US">
                <a:ea typeface="ＭＳ Ｐゴシック" charset="-128"/>
              </a:rPr>
              <a:t>Code that writes code</a:t>
            </a:r>
          </a:p>
        </p:txBody>
      </p:sp>
      <p:sp>
        <p:nvSpPr>
          <p:cNvPr id="174082" name="Content Placeholder 2"/>
          <p:cNvSpPr>
            <a:spLocks noGrp="1"/>
          </p:cNvSpPr>
          <p:nvPr>
            <p:ph idx="1"/>
          </p:nvPr>
        </p:nvSpPr>
        <p:spPr/>
        <p:txBody>
          <a:bodyPr/>
          <a:lstStyle/>
          <a:p>
            <a:r>
              <a:rPr lang="en-US" altLang="en-US" dirty="0">
                <a:ea typeface="ＭＳ Ｐゴシック" charset="-128"/>
              </a:rPr>
              <a:t>Commonly used today: templating and code generators (many examples </a:t>
            </a:r>
            <a:br>
              <a:rPr lang="en-US" altLang="en-US" dirty="0">
                <a:ea typeface="ＭＳ Ｐゴシック" charset="-128"/>
              </a:rPr>
            </a:br>
            <a:r>
              <a:rPr lang="en-US" altLang="en-US" dirty="0">
                <a:ea typeface="ＭＳ Ｐゴシック" charset="-128"/>
              </a:rPr>
              <a:t>in Rails)</a:t>
            </a:r>
          </a:p>
          <a:p>
            <a:r>
              <a:rPr lang="en-US" altLang="en-US" dirty="0">
                <a:ea typeface="ＭＳ Ｐゴシック" charset="-128"/>
              </a:rPr>
              <a:t>Research Stage: Programming by example</a:t>
            </a:r>
          </a:p>
          <a:p>
            <a:pPr lvl="1"/>
            <a:r>
              <a:rPr lang="en-US" altLang="en-US" dirty="0">
                <a:ea typeface="ＭＳ Ｐゴシック" charset="-128"/>
              </a:rPr>
              <a:t>e.g. Excel 2013 </a:t>
            </a:r>
            <a:r>
              <a:rPr lang="en-US" altLang="en-US" dirty="0">
                <a:ea typeface="ＭＳ Ｐゴシック" charset="-128"/>
                <a:hlinkClick r:id="rId3"/>
              </a:rPr>
              <a:t>Flash Fill</a:t>
            </a:r>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63</a:t>
            </a:fld>
            <a:endParaRPr lang="en-US"/>
          </a:p>
        </p:txBody>
      </p:sp>
    </p:spTree>
    <p:extLst>
      <p:ext uri="{BB962C8B-B14F-4D97-AF65-F5344CB8AC3E}">
        <p14:creationId xmlns:p14="http://schemas.microsoft.com/office/powerpoint/2010/main" val="1229661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p:cNvSpPr>
            <a:spLocks noGrp="1"/>
          </p:cNvSpPr>
          <p:nvPr>
            <p:ph type="title"/>
          </p:nvPr>
        </p:nvSpPr>
        <p:spPr/>
        <p:txBody>
          <a:bodyPr/>
          <a:lstStyle/>
          <a:p>
            <a:r>
              <a:rPr lang="en-US" altLang="en-US"/>
              <a:t>Automation and Tools</a:t>
            </a:r>
          </a:p>
        </p:txBody>
      </p:sp>
      <p:sp>
        <p:nvSpPr>
          <p:cNvPr id="61443" name="Content Placeholder 2"/>
          <p:cNvSpPr>
            <a:spLocks noGrp="1"/>
          </p:cNvSpPr>
          <p:nvPr>
            <p:ph idx="1"/>
          </p:nvPr>
        </p:nvSpPr>
        <p:spPr/>
        <p:txBody>
          <a:bodyPr/>
          <a:lstStyle/>
          <a:p>
            <a:r>
              <a:rPr lang="en-US" altLang="en-US" dirty="0"/>
              <a:t>Replace tedious manual tasks with automation to save time, improve accuracy</a:t>
            </a:r>
          </a:p>
          <a:p>
            <a:pPr lvl="1"/>
            <a:r>
              <a:rPr lang="en-US" altLang="en-US" dirty="0"/>
              <a:t>New tool can make lives better (e.g., make)</a:t>
            </a:r>
          </a:p>
          <a:p>
            <a:r>
              <a:rPr lang="en-US" altLang="en-US" dirty="0"/>
              <a:t>New tool desiderata: learning curve justifies productivity gained </a:t>
            </a:r>
          </a:p>
          <a:p>
            <a:r>
              <a:rPr lang="en-US" altLang="en-US" dirty="0"/>
              <a:t>Good software developer must repeatedly learn how to use new tools: lifetime learning</a:t>
            </a:r>
          </a:p>
          <a:p>
            <a:pPr lvl="1"/>
            <a:r>
              <a:rPr lang="en-US" altLang="en-US" dirty="0"/>
              <a:t>Lots of chances in this </a:t>
            </a:r>
            <a:r>
              <a:rPr lang="en-US" altLang="en-US" dirty="0" err="1"/>
              <a:t>course:Cucumber</a:t>
            </a:r>
            <a:r>
              <a:rPr lang="en-US" altLang="en-US" dirty="0"/>
              <a:t>, </a:t>
            </a:r>
            <a:r>
              <a:rPr lang="en-US" altLang="en-US" dirty="0" err="1"/>
              <a:t>RSpec</a:t>
            </a:r>
            <a:r>
              <a:rPr lang="en-US" altLang="en-US" dirty="0"/>
              <a:t>, Pivotal Tracker,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64</a:t>
            </a:fld>
            <a:endParaRPr lang="en-US"/>
          </a:p>
        </p:txBody>
      </p:sp>
    </p:spTree>
    <p:extLst>
      <p:ext uri="{BB962C8B-B14F-4D97-AF65-F5344CB8AC3E}">
        <p14:creationId xmlns:p14="http://schemas.microsoft.com/office/powerpoint/2010/main" val="1692821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2"/>
          <p:cNvSpPr>
            <a:spLocks noGrp="1"/>
          </p:cNvSpPr>
          <p:nvPr>
            <p:ph type="title"/>
          </p:nvPr>
        </p:nvSpPr>
        <p:spPr/>
        <p:txBody>
          <a:bodyPr/>
          <a:lstStyle/>
          <a:p>
            <a:r>
              <a:rPr lang="en-US" altLang="en-US"/>
              <a:t>DRY</a:t>
            </a:r>
          </a:p>
        </p:txBody>
      </p:sp>
      <p:sp>
        <p:nvSpPr>
          <p:cNvPr id="176130" name="Content Placeholder 3"/>
          <p:cNvSpPr>
            <a:spLocks noGrp="1"/>
          </p:cNvSpPr>
          <p:nvPr>
            <p:ph idx="1"/>
          </p:nvPr>
        </p:nvSpPr>
        <p:spPr/>
        <p:txBody>
          <a:bodyPr/>
          <a:lstStyle/>
          <a:p>
            <a:r>
              <a:rPr lang="en-US" altLang="ja-JP" dirty="0"/>
              <a:t>"Every piece of knowledge must have a single, unambiguous, authoritative representation within a system."</a:t>
            </a:r>
          </a:p>
          <a:p>
            <a:pPr lvl="1"/>
            <a:r>
              <a:rPr lang="en-US" altLang="en-US" dirty="0"/>
              <a:t>Andy Hunt and Dave Thomas, 1999</a:t>
            </a:r>
          </a:p>
          <a:p>
            <a:r>
              <a:rPr lang="en-US" altLang="en-US" dirty="0"/>
              <a:t>Don't Repeat Yourself (DRY)</a:t>
            </a:r>
          </a:p>
          <a:p>
            <a:pPr lvl="1"/>
            <a:r>
              <a:rPr lang="en-US" altLang="en-US" dirty="0"/>
              <a:t>vs. </a:t>
            </a:r>
            <a:r>
              <a:rPr lang="en-US" altLang="ja-JP" dirty="0"/>
              <a:t>apply same repair in many places manually</a:t>
            </a:r>
          </a:p>
          <a:p>
            <a:r>
              <a:rPr lang="en-US" altLang="en-US" dirty="0"/>
              <a:t>How: Refactor code to extract commonality</a:t>
            </a:r>
          </a:p>
        </p:txBody>
      </p:sp>
      <p:sp>
        <p:nvSpPr>
          <p:cNvPr id="2" name="Slide Number Placeholder 1"/>
          <p:cNvSpPr>
            <a:spLocks noGrp="1"/>
          </p:cNvSpPr>
          <p:nvPr>
            <p:ph type="sldNum" sz="quarter" idx="12"/>
          </p:nvPr>
        </p:nvSpPr>
        <p:spPr/>
        <p:txBody>
          <a:bodyPr/>
          <a:lstStyle/>
          <a:p>
            <a:fld id="{C8C00EBA-F123-634B-AD4A-B6D666CCD8D2}" type="slidenum">
              <a:rPr lang="en-US" smtClean="0"/>
              <a:t>65</a:t>
            </a:fld>
            <a:endParaRPr lang="en-US"/>
          </a:p>
        </p:txBody>
      </p:sp>
    </p:spTree>
    <p:extLst>
      <p:ext uri="{BB962C8B-B14F-4D97-AF65-F5344CB8AC3E}">
        <p14:creationId xmlns:p14="http://schemas.microsoft.com/office/powerpoint/2010/main" val="138905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Agile proponents claim that Agile can result in higher productivity because</a:t>
            </a:r>
            <a:endParaRPr lang="en-US" dirty="0"/>
          </a:p>
        </p:txBody>
      </p:sp>
      <p:sp>
        <p:nvSpPr>
          <p:cNvPr id="3" name="Content Placeholder 2"/>
          <p:cNvSpPr>
            <a:spLocks noGrp="1"/>
          </p:cNvSpPr>
          <p:nvPr>
            <p:ph idx="1"/>
          </p:nvPr>
        </p:nvSpPr>
        <p:spPr/>
        <p:txBody>
          <a:bodyPr/>
          <a:lstStyle/>
          <a:p>
            <a:r>
              <a:rPr lang="en-US" altLang="en-US" dirty="0"/>
              <a:t>Test-driven development results in more thorough tests and bugs being found faster </a:t>
            </a:r>
          </a:p>
          <a:p>
            <a:r>
              <a:rPr lang="en-US" altLang="en-US" dirty="0"/>
              <a:t>Less time is spent in project meetings because Agile is a more lightweight process</a:t>
            </a:r>
          </a:p>
          <a:p>
            <a:r>
              <a:rPr lang="en-US" altLang="en-US" dirty="0"/>
              <a:t>The tools used in Agile tend to operate at a higher level of abstraction than P&amp;D's tools</a:t>
            </a:r>
          </a:p>
          <a:p>
            <a:r>
              <a:rPr lang="en-US" altLang="en-US" dirty="0"/>
              <a:t>Constant customer feedback means less time is potentially lost implementing features customer didn't want</a:t>
            </a:r>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66</a:t>
            </a:fld>
            <a:endParaRPr lang="en-US"/>
          </a:p>
        </p:txBody>
      </p:sp>
    </p:spTree>
    <p:extLst>
      <p:ext uri="{BB962C8B-B14F-4D97-AF65-F5344CB8AC3E}">
        <p14:creationId xmlns:p14="http://schemas.microsoft.com/office/powerpoint/2010/main" val="302496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Eric’s Rule of Beautiful &amp; Legacy Code</a:t>
            </a:r>
            <a:endParaRPr lang="en-US" dirty="0"/>
          </a:p>
        </p:txBody>
      </p:sp>
      <p:sp>
        <p:nvSpPr>
          <p:cNvPr id="3" name="Content Placeholder 2"/>
          <p:cNvSpPr>
            <a:spLocks noGrp="1"/>
          </p:cNvSpPr>
          <p:nvPr>
            <p:ph idx="1"/>
          </p:nvPr>
        </p:nvSpPr>
        <p:spPr/>
        <p:txBody>
          <a:bodyPr/>
          <a:lstStyle/>
          <a:p>
            <a:r>
              <a:rPr lang="en-US" altLang="en-US" dirty="0"/>
              <a:t>Verified (Tested) + Validated (Production) = Beautiful X 2</a:t>
            </a:r>
          </a:p>
          <a:p>
            <a:pPr marL="0" indent="0">
              <a:buNone/>
            </a:pPr>
            <a:endParaRPr lang="en-US" altLang="en-US" dirty="0"/>
          </a:p>
          <a:p>
            <a:pPr marL="0" indent="0">
              <a:buNone/>
            </a:pPr>
            <a:r>
              <a:rPr lang="en-US" altLang="en-US" b="1" dirty="0"/>
              <a:t>**Successfully rewriting code and applications is </a:t>
            </a:r>
            <a:r>
              <a:rPr lang="en-US" altLang="en-US" b="1" u="sng" dirty="0"/>
              <a:t>ALWAYS</a:t>
            </a:r>
            <a:r>
              <a:rPr lang="en-US" altLang="en-US" b="1" dirty="0"/>
              <a:t> much more difficult than you assume!**</a:t>
            </a:r>
          </a:p>
          <a:p>
            <a:pPr marL="0" indent="0">
              <a:buNone/>
            </a:pPr>
            <a:endParaRPr lang="en-US" altLang="en-US" dirty="0"/>
          </a:p>
          <a:p>
            <a:pPr marL="0" indent="0">
              <a:buNone/>
            </a:pPr>
            <a:r>
              <a:rPr lang="en-US" altLang="en-US" dirty="0"/>
              <a:t>Alternative:</a:t>
            </a:r>
          </a:p>
          <a:p>
            <a:pPr marL="0" indent="0">
              <a:buNone/>
            </a:pPr>
            <a:r>
              <a:rPr lang="en-US" altLang="en-US" dirty="0"/>
              <a:t>Utilizes Service-Oriented (and Component) Architectures to gradually refactor Legacy Code away from the User Experience (GUI) while maintaining the code business logic. Then replace the remaining business logic gradually and as-needed.</a:t>
            </a:r>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67</a:t>
            </a:fld>
            <a:endParaRPr lang="en-US"/>
          </a:p>
        </p:txBody>
      </p:sp>
    </p:spTree>
    <p:extLst>
      <p:ext uri="{BB962C8B-B14F-4D97-AF65-F5344CB8AC3E}">
        <p14:creationId xmlns:p14="http://schemas.microsoft.com/office/powerpoint/2010/main" val="3827831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fontScale="90000"/>
          </a:bodyPr>
          <a:lstStyle/>
          <a:p>
            <a:br>
              <a:rPr lang="en-US" altLang="en-US" dirty="0"/>
            </a:br>
            <a:br>
              <a:rPr lang="en-US" altLang="en-US" dirty="0"/>
            </a:br>
            <a:br>
              <a:rPr lang="en-US" altLang="en-US" dirty="0"/>
            </a:br>
            <a:br>
              <a:rPr lang="en-US" altLang="en-US" dirty="0"/>
            </a:br>
            <a:br>
              <a:rPr lang="en-US" altLang="en-US" dirty="0"/>
            </a:br>
            <a:r>
              <a:rPr lang="en-US" altLang="en-US" sz="6000" dirty="0"/>
              <a:t>Plan-and-Document processes:</a:t>
            </a:r>
            <a:br>
              <a:rPr lang="en-US" altLang="en-US" sz="6000" dirty="0"/>
            </a:br>
            <a:r>
              <a:rPr lang="en-US" altLang="en-US" sz="6000" dirty="0"/>
              <a:t>Waterfall vs. Spiral vs. RUP</a:t>
            </a:r>
          </a:p>
        </p:txBody>
      </p:sp>
      <p:sp>
        <p:nvSpPr>
          <p:cNvPr id="50178" name="Rectangle 3"/>
          <p:cNvSpPr>
            <a:spLocks noGrp="1" noChangeArrowheads="1"/>
          </p:cNvSpPr>
          <p:nvPr>
            <p:ph type="body" idx="1"/>
          </p:nvPr>
        </p:nvSpPr>
        <p:spPr/>
        <p:txBody>
          <a:bodyPr>
            <a:normAutofit/>
          </a:bodyPr>
          <a:lstStyle/>
          <a:p>
            <a:r>
              <a:rPr lang="en-US" altLang="en-US" dirty="0"/>
              <a:t>Engineering Long Lasting Software §1.8, §10.7</a:t>
            </a:r>
          </a:p>
        </p:txBody>
      </p:sp>
      <p:sp>
        <p:nvSpPr>
          <p:cNvPr id="2" name="Slide Number Placeholder 1"/>
          <p:cNvSpPr>
            <a:spLocks noGrp="1"/>
          </p:cNvSpPr>
          <p:nvPr>
            <p:ph type="sldNum" sz="quarter" idx="12"/>
          </p:nvPr>
        </p:nvSpPr>
        <p:spPr/>
        <p:txBody>
          <a:bodyPr/>
          <a:lstStyle/>
          <a:p>
            <a:fld id="{C8C00EBA-F123-634B-AD4A-B6D666CCD8D2}" type="slidenum">
              <a:rPr lang="en-US" smtClean="0"/>
              <a:t>7</a:t>
            </a:fld>
            <a:endParaRPr lang="en-US"/>
          </a:p>
        </p:txBody>
      </p:sp>
    </p:spTree>
    <p:extLst>
      <p:ext uri="{BB962C8B-B14F-4D97-AF65-F5344CB8AC3E}">
        <p14:creationId xmlns:p14="http://schemas.microsoft.com/office/powerpoint/2010/main" val="120089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en-US">
                <a:ea typeface="ＭＳ Ｐゴシック" charset="-128"/>
              </a:rPr>
              <a:t>How to Avoid SW Infamy?</a:t>
            </a:r>
          </a:p>
        </p:txBody>
      </p:sp>
      <p:sp>
        <p:nvSpPr>
          <p:cNvPr id="52226" name="Content Placeholder 2"/>
          <p:cNvSpPr>
            <a:spLocks noGrp="1"/>
          </p:cNvSpPr>
          <p:nvPr>
            <p:ph idx="1"/>
          </p:nvPr>
        </p:nvSpPr>
        <p:spPr/>
        <p:txBody>
          <a:bodyPr/>
          <a:lstStyle/>
          <a:p>
            <a:r>
              <a:rPr lang="en-US" altLang="en-US" dirty="0">
                <a:ea typeface="ＭＳ Ｐゴシック" charset="-128"/>
              </a:rPr>
              <a:t>Can'</a:t>
            </a:r>
            <a:r>
              <a:rPr lang="en-US" altLang="ja-JP" dirty="0">
                <a:ea typeface="ＭＳ Ｐゴシック" charset="-128"/>
              </a:rPr>
              <a:t>t we make building software as predictable in schedule and cost and quality as building a bridge?</a:t>
            </a:r>
          </a:p>
          <a:p>
            <a:r>
              <a:rPr lang="en-US" altLang="en-US" dirty="0">
                <a:ea typeface="ＭＳ Ｐゴシック" charset="-128"/>
              </a:rPr>
              <a:t>If so, what kind of development process to make it predictable?</a:t>
            </a:r>
          </a:p>
        </p:txBody>
      </p:sp>
      <p:sp>
        <p:nvSpPr>
          <p:cNvPr id="2" name="Slide Number Placeholder 1"/>
          <p:cNvSpPr>
            <a:spLocks noGrp="1"/>
          </p:cNvSpPr>
          <p:nvPr>
            <p:ph type="sldNum" sz="quarter" idx="12"/>
          </p:nvPr>
        </p:nvSpPr>
        <p:spPr/>
        <p:txBody>
          <a:bodyPr/>
          <a:lstStyle/>
          <a:p>
            <a:fld id="{C8C00EBA-F123-634B-AD4A-B6D666CCD8D2}" type="slidenum">
              <a:rPr lang="en-US" smtClean="0"/>
              <a:t>8</a:t>
            </a:fld>
            <a:endParaRPr lang="en-US"/>
          </a:p>
        </p:txBody>
      </p:sp>
    </p:spTree>
    <p:extLst>
      <p:ext uri="{BB962C8B-B14F-4D97-AF65-F5344CB8AC3E}">
        <p14:creationId xmlns:p14="http://schemas.microsoft.com/office/powerpoint/2010/main" val="123678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ea typeface="ＭＳ Ｐゴシック" charset="-128"/>
              </a:rPr>
              <a:t>Software Engineering</a:t>
            </a:r>
          </a:p>
        </p:txBody>
      </p:sp>
      <p:sp>
        <p:nvSpPr>
          <p:cNvPr id="3" name="Content Placeholder 2"/>
          <p:cNvSpPr>
            <a:spLocks noGrp="1"/>
          </p:cNvSpPr>
          <p:nvPr>
            <p:ph idx="1"/>
          </p:nvPr>
        </p:nvSpPr>
        <p:spPr/>
        <p:txBody>
          <a:bodyPr/>
          <a:lstStyle/>
          <a:p>
            <a:r>
              <a:rPr lang="en-US" altLang="en-US">
                <a:ea typeface="ＭＳ Ｐゴシック" charset="-128"/>
              </a:rPr>
              <a:t>Bring engineering discipline to SW</a:t>
            </a:r>
          </a:p>
          <a:p>
            <a:pPr lvl="1"/>
            <a:r>
              <a:rPr lang="en-US" altLang="en-US">
                <a:ea typeface="ＭＳ Ｐゴシック" charset="-128"/>
              </a:rPr>
              <a:t>Term coined ~ 20 years after 1</a:t>
            </a:r>
            <a:r>
              <a:rPr lang="en-US" altLang="en-US" baseline="30000">
                <a:ea typeface="ＭＳ Ｐゴシック" charset="-128"/>
              </a:rPr>
              <a:t>st</a:t>
            </a:r>
            <a:r>
              <a:rPr lang="en-US" altLang="en-US">
                <a:ea typeface="ＭＳ Ｐゴシック" charset="-128"/>
              </a:rPr>
              <a:t> computer</a:t>
            </a:r>
          </a:p>
          <a:p>
            <a:pPr lvl="1"/>
            <a:r>
              <a:rPr lang="en-US" altLang="en-US">
                <a:ea typeface="ＭＳ Ｐゴシック" charset="-128"/>
              </a:rPr>
              <a:t>Find SW development methods as predictable in quality, cost, and time as civil engineering</a:t>
            </a:r>
          </a:p>
          <a:p>
            <a:r>
              <a:rPr lang="ja-JP" altLang="en-US">
                <a:ea typeface="ＭＳ Ｐゴシック" charset="-128"/>
              </a:rPr>
              <a:t>“</a:t>
            </a:r>
            <a:r>
              <a:rPr lang="en-US" altLang="ja-JP">
                <a:ea typeface="ＭＳ Ｐゴシック" charset="-128"/>
              </a:rPr>
              <a:t>Plan-and-Document</a:t>
            </a:r>
            <a:r>
              <a:rPr lang="ja-JP" altLang="en-US">
                <a:ea typeface="ＭＳ Ｐゴシック" charset="-128"/>
              </a:rPr>
              <a:t>”</a:t>
            </a:r>
            <a:endParaRPr lang="en-US" altLang="ja-JP">
              <a:ea typeface="ＭＳ Ｐゴシック" charset="-128"/>
            </a:endParaRPr>
          </a:p>
          <a:p>
            <a:pPr lvl="1"/>
            <a:r>
              <a:rPr lang="en-US" altLang="en-US">
                <a:ea typeface="ＭＳ Ｐゴシック" charset="-128"/>
              </a:rPr>
              <a:t>Before coding, project manager makes plan</a:t>
            </a:r>
          </a:p>
          <a:p>
            <a:pPr lvl="1"/>
            <a:r>
              <a:rPr lang="en-US" altLang="en-US">
                <a:ea typeface="ＭＳ Ｐゴシック" charset="-128"/>
              </a:rPr>
              <a:t>Write detailed documentation all phases of plan</a:t>
            </a:r>
          </a:p>
          <a:p>
            <a:pPr lvl="1"/>
            <a:r>
              <a:rPr lang="en-US" altLang="en-US">
                <a:ea typeface="ＭＳ Ｐゴシック" charset="-128"/>
              </a:rPr>
              <a:t>Progress measured against the plan</a:t>
            </a:r>
          </a:p>
          <a:p>
            <a:pPr lvl="1"/>
            <a:r>
              <a:rPr lang="en-US" altLang="en-US">
                <a:ea typeface="ＭＳ Ｐゴシック" charset="-128"/>
              </a:rPr>
              <a:t>Changes to project must be reflected in documentation and possibly to plan</a:t>
            </a:r>
          </a:p>
          <a:p>
            <a:pPr lvl="1"/>
            <a:endParaRPr lang="en-US" altLang="en-US">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9</a:t>
            </a:fld>
            <a:endParaRPr lang="en-US"/>
          </a:p>
        </p:txBody>
      </p:sp>
    </p:spTree>
    <p:extLst>
      <p:ext uri="{BB962C8B-B14F-4D97-AF65-F5344CB8AC3E}">
        <p14:creationId xmlns:p14="http://schemas.microsoft.com/office/powerpoint/2010/main" val="1141863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1009</TotalTime>
  <Words>3766</Words>
  <Application>Microsoft Office PowerPoint</Application>
  <PresentationFormat>Widescreen</PresentationFormat>
  <Paragraphs>630</Paragraphs>
  <Slides>67</Slides>
  <Notes>67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ＭＳ Ｐゴシック</vt:lpstr>
      <vt:lpstr>Arial</vt:lpstr>
      <vt:lpstr>Arial Narrow</vt:lpstr>
      <vt:lpstr>Calibri</vt:lpstr>
      <vt:lpstr>Calibri Light</vt:lpstr>
      <vt:lpstr>Courier New</vt:lpstr>
      <vt:lpstr>Futura</vt:lpstr>
      <vt:lpstr>Helvetica</vt:lpstr>
      <vt:lpstr>Mangal</vt:lpstr>
      <vt:lpstr>Symbol</vt:lpstr>
      <vt:lpstr>Wingdings</vt:lpstr>
      <vt:lpstr>Retrospect</vt:lpstr>
      <vt:lpstr>Introduction to Software Engineering and SaaS</vt:lpstr>
      <vt:lpstr>What Makes a Great Software Engineer? </vt:lpstr>
      <vt:lpstr>Online Resources</vt:lpstr>
      <vt:lpstr>Which aspect of the software lifecycle consumes the most resources?</vt:lpstr>
      <vt:lpstr>Poor President Obama…</vt:lpstr>
      <vt:lpstr>How can you avoid infamy?</vt:lpstr>
      <vt:lpstr>     Plan-and-Document processes: Waterfall vs. Spiral vs. RUP</vt:lpstr>
      <vt:lpstr>How to Avoid SW Infamy?</vt:lpstr>
      <vt:lpstr>Software Engineering</vt:lpstr>
      <vt:lpstr>1st Development Process: Waterfall (1970)</vt:lpstr>
      <vt:lpstr>How well does Waterfall work?</vt:lpstr>
      <vt:lpstr>How well does Waterfall work?</vt:lpstr>
      <vt:lpstr>Spiral Lifecycle (1986)</vt:lpstr>
      <vt:lpstr>Spiral Lifecycle</vt:lpstr>
      <vt:lpstr>Spiral - Good and Bad</vt:lpstr>
      <vt:lpstr>Rational Unified Process (RUP) Lifecycle (2003)</vt:lpstr>
      <vt:lpstr>RUP Phases</vt:lpstr>
      <vt:lpstr>RUP - Good and Bad</vt:lpstr>
      <vt:lpstr>Plan and Document (P&amp;D) Project Manager</vt:lpstr>
      <vt:lpstr>P&amp;D Team Size</vt:lpstr>
      <vt:lpstr>Question: Which statement is FALSE about Waterfall, Spiral, and Rational Unified Process lifecycles?</vt:lpstr>
      <vt:lpstr>      Development processes: Agile </vt:lpstr>
      <vt:lpstr>Agile Manifesto, 2001</vt:lpstr>
      <vt:lpstr>Agile Then and Now</vt:lpstr>
      <vt:lpstr>Agile</vt:lpstr>
      <vt:lpstr>Scrum</vt:lpstr>
      <vt:lpstr>Extreme Programming (XP)</vt:lpstr>
      <vt:lpstr>Extreme Programming (XP)</vt:lpstr>
      <vt:lpstr>Agile lifecycle</vt:lpstr>
      <vt:lpstr>Question: Which statement is TRUE?</vt:lpstr>
      <vt:lpstr>Fallacies and Pitfalls, and Chapter 1 Summary</vt:lpstr>
      <vt:lpstr>Fallacies and Pitfalls</vt:lpstr>
      <vt:lpstr>Summary: Engineering SW is More Than Programming</vt:lpstr>
      <vt:lpstr>Software as a Service (SaaS) and  Service-Oriented Architecture (SOA)</vt:lpstr>
      <vt:lpstr>What do they have in common?</vt:lpstr>
      <vt:lpstr>Native Applications</vt:lpstr>
      <vt:lpstr>Why is SaaS better/easier than Native Applciations? </vt:lpstr>
      <vt:lpstr>Smartphone Native</vt:lpstr>
      <vt:lpstr>Bookstore: Silo</vt:lpstr>
      <vt:lpstr>Bookstore: SOA</vt:lpstr>
      <vt:lpstr>Which of the following is a disadvantage of SOA compared to a silo design?</vt:lpstr>
      <vt:lpstr>Cloud Computing</vt:lpstr>
      <vt:lpstr>What is ideal HW for SaaS?</vt:lpstr>
      <vt:lpstr>Ideal hardware infrastructure for SaaS?</vt:lpstr>
      <vt:lpstr>Services on Clusters</vt:lpstr>
      <vt:lpstr>Warehouse Scale Computers</vt:lpstr>
      <vt:lpstr>Utility Computing /  Public Cloud Computing</vt:lpstr>
      <vt:lpstr>Which statement is false?</vt:lpstr>
      <vt:lpstr>History of Website Infrastructure Cost/Time</vt:lpstr>
      <vt:lpstr>Legacy SW vs. Beautiful SW and Software Quality</vt:lpstr>
      <vt:lpstr>Maintenance vs. Development: Federal IT spending, 2010-2017</vt:lpstr>
      <vt:lpstr>Legacy SW vs. Beautiful SW</vt:lpstr>
      <vt:lpstr>Your Tax Dollars at Work</vt:lpstr>
      <vt:lpstr>Software Quality</vt:lpstr>
      <vt:lpstr>Assurance</vt:lpstr>
      <vt:lpstr>Exhaustive testing is infeasible</vt:lpstr>
      <vt:lpstr>Which statement is NOT true about testing?</vt:lpstr>
      <vt:lpstr>And in Conclusion: §§1.1-1.7</vt:lpstr>
      <vt:lpstr>Productivity: Conciseness, Synthesis, Reuse, and Tools</vt:lpstr>
      <vt:lpstr>Productivity</vt:lpstr>
      <vt:lpstr>Clarity via conciseness</vt:lpstr>
      <vt:lpstr>Leverage Existing vs. Write New Code</vt:lpstr>
      <vt:lpstr>Synthesis: Code that writes code</vt:lpstr>
      <vt:lpstr>Automation and Tools</vt:lpstr>
      <vt:lpstr>DRY</vt:lpstr>
      <vt:lpstr>Agile proponents claim that Agile can result in higher productivity because</vt:lpstr>
      <vt:lpstr>Eric’s Rule of Beautiful &amp; Legacy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 and SaaS</dc:title>
  <dc:creator>Cindy Howard</dc:creator>
  <cp:lastModifiedBy>Eric Pogue</cp:lastModifiedBy>
  <cp:revision>43</cp:revision>
  <cp:lastPrinted>2017-01-10T18:20:09Z</cp:lastPrinted>
  <dcterms:created xsi:type="dcterms:W3CDTF">2016-10-28T21:34:11Z</dcterms:created>
  <dcterms:modified xsi:type="dcterms:W3CDTF">2018-01-24T21:24:07Z</dcterms:modified>
</cp:coreProperties>
</file>